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notesSlides/notesSlide2.xml" ContentType="application/vnd.openxmlformats-officedocument.presentationml.notesSlide+xml"/>
  <Override PartName="/ppt/tags/tag182.xml" ContentType="application/vnd.openxmlformats-officedocument.presentationml.tags+xml"/>
  <Override PartName="/ppt/notesSlides/notesSlide3.xml" ContentType="application/vnd.openxmlformats-officedocument.presentationml.notesSlide+xml"/>
  <Override PartName="/ppt/tags/tag183.xml" ContentType="application/vnd.openxmlformats-officedocument.presentationml.tags+xml"/>
  <Override PartName="/ppt/notesSlides/notesSlide4.xml" ContentType="application/vnd.openxmlformats-officedocument.presentationml.notesSlide+xml"/>
  <Override PartName="/ppt/tags/tag184.xml" ContentType="application/vnd.openxmlformats-officedocument.presentationml.tags+xml"/>
  <Override PartName="/ppt/notesSlides/notesSlide5.xml" ContentType="application/vnd.openxmlformats-officedocument.presentationml.notesSlide+xml"/>
  <Override PartName="/ppt/tags/tag185.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86.xml" ContentType="application/vnd.openxmlformats-officedocument.presentationml.tags+xml"/>
  <Override PartName="/ppt/notesSlides/notesSlide7.xml" ContentType="application/vnd.openxmlformats-officedocument.presentationml.notesSlide+xml"/>
  <Override PartName="/ppt/tags/tag187.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88.xml" ContentType="application/vnd.openxmlformats-officedocument.presentationml.tags+xml"/>
  <Override PartName="/ppt/notesSlides/notesSlide9.xml" ContentType="application/vnd.openxmlformats-officedocument.presentationml.notesSlide+xml"/>
  <Override PartName="/ppt/tags/tag189.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tags/tag190.xml" ContentType="application/vnd.openxmlformats-officedocument.presentationml.tags+xml"/>
  <Override PartName="/ppt/notesSlides/notesSlide11.xml" ContentType="application/vnd.openxmlformats-officedocument.presentationml.notesSlide+xml"/>
  <Override PartName="/ppt/tags/tag191.xml" ContentType="application/vnd.openxmlformats-officedocument.presentationml.tags+xml"/>
  <Override PartName="/ppt/notesSlides/notesSlide12.xml" ContentType="application/vnd.openxmlformats-officedocument.presentationml.notesSlide+xml"/>
  <Override PartName="/ppt/tags/tag192.xml" ContentType="application/vnd.openxmlformats-officedocument.presentationml.tags+xml"/>
  <Override PartName="/ppt/notesSlides/notesSlide13.xml" ContentType="application/vnd.openxmlformats-officedocument.presentationml.notesSlide+xml"/>
  <Override PartName="/ppt/tags/tag193.xml" ContentType="application/vnd.openxmlformats-officedocument.presentationml.tags+xml"/>
  <Override PartName="/ppt/notesSlides/notesSlide14.xml" ContentType="application/vnd.openxmlformats-officedocument.presentationml.notesSlide+xml"/>
  <Override PartName="/ppt/tags/tag194.xml" ContentType="application/vnd.openxmlformats-officedocument.presentationml.tags+xml"/>
  <Override PartName="/ppt/notesSlides/notesSlide15.xml" ContentType="application/vnd.openxmlformats-officedocument.presentationml.notesSlide+xml"/>
  <Override PartName="/ppt/tags/tag195.xml" ContentType="application/vnd.openxmlformats-officedocument.presentationml.tags+xml"/>
  <Override PartName="/ppt/notesSlides/notesSlide16.xml" ContentType="application/vnd.openxmlformats-officedocument.presentationml.notesSlide+xml"/>
  <Override PartName="/ppt/tags/tag196.xml" ContentType="application/vnd.openxmlformats-officedocument.presentationml.tags+xml"/>
  <Override PartName="/ppt/notesSlides/notesSlide17.xml" ContentType="application/vnd.openxmlformats-officedocument.presentationml.notesSlide+xml"/>
  <Override PartName="/ppt/tags/tag197.xml" ContentType="application/vnd.openxmlformats-officedocument.presentationml.tags+xml"/>
  <Override PartName="/ppt/notesSlides/notesSlide18.xml" ContentType="application/vnd.openxmlformats-officedocument.presentationml.notesSlide+xml"/>
  <Override PartName="/ppt/tags/tag198.xml" ContentType="application/vnd.openxmlformats-officedocument.presentationml.tags+xml"/>
  <Override PartName="/ppt/notesSlides/notesSlide19.xml" ContentType="application/vnd.openxmlformats-officedocument.presentationml.notesSlide+xml"/>
  <Override PartName="/ppt/tags/tag199.xml" ContentType="application/vnd.openxmlformats-officedocument.presentationml.tags+xml"/>
  <Override PartName="/ppt/notesSlides/notesSlide20.xml" ContentType="application/vnd.openxmlformats-officedocument.presentationml.notesSlide+xml"/>
  <Override PartName="/ppt/tags/tag20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21" r:id="rId4"/>
    <p:sldMasterId id="2147483746" r:id="rId5"/>
  </p:sldMasterIdLst>
  <p:notesMasterIdLst>
    <p:notesMasterId r:id="rId28"/>
  </p:notesMasterIdLst>
  <p:handoutMasterIdLst>
    <p:handoutMasterId r:id="rId29"/>
  </p:handoutMasterIdLst>
  <p:sldIdLst>
    <p:sldId id="286" r:id="rId6"/>
    <p:sldId id="350" r:id="rId7"/>
    <p:sldId id="263" r:id="rId8"/>
    <p:sldId id="332" r:id="rId9"/>
    <p:sldId id="333" r:id="rId10"/>
    <p:sldId id="323" r:id="rId11"/>
    <p:sldId id="339" r:id="rId12"/>
    <p:sldId id="345" r:id="rId13"/>
    <p:sldId id="334" r:id="rId14"/>
    <p:sldId id="346" r:id="rId15"/>
    <p:sldId id="336" r:id="rId16"/>
    <p:sldId id="338" r:id="rId17"/>
    <p:sldId id="321" r:id="rId18"/>
    <p:sldId id="327" r:id="rId19"/>
    <p:sldId id="328" r:id="rId20"/>
    <p:sldId id="351" r:id="rId21"/>
    <p:sldId id="330" r:id="rId22"/>
    <p:sldId id="348" r:id="rId23"/>
    <p:sldId id="355" r:id="rId24"/>
    <p:sldId id="352" r:id="rId25"/>
    <p:sldId id="356" r:id="rId26"/>
    <p:sldId id="331" r:id="rId2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A709"/>
    <a:srgbClr val="FC371C"/>
    <a:srgbClr val="CF1B03"/>
    <a:srgbClr val="CC3300"/>
    <a:srgbClr val="B18463"/>
    <a:srgbClr val="705038"/>
    <a:srgbClr val="307A2E"/>
    <a:srgbClr val="D1D60C"/>
    <a:srgbClr val="E4E402"/>
    <a:srgbClr val="DA9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0.13623195538057742"/>
          <c:y val="0.1852398510511595"/>
          <c:w val="0.79164847121103155"/>
          <c:h val="0.66931543019828299"/>
        </c:manualLayout>
      </c:layout>
      <c:pie3DChart>
        <c:varyColors val="1"/>
        <c:ser>
          <c:idx val="0"/>
          <c:order val="0"/>
          <c:explosion val="9"/>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E5D-470C-886A-86F8B7DE8C3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E5D-470C-886A-86F8B7DE8C3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E5D-470C-886A-86F8B7DE8C3A}"/>
              </c:ext>
            </c:extLst>
          </c:dPt>
          <c:dPt>
            <c:idx val="3"/>
            <c:bubble3D val="0"/>
            <c:extLst>
              <c:ext xmlns:c16="http://schemas.microsoft.com/office/drawing/2014/chart" uri="{C3380CC4-5D6E-409C-BE32-E72D297353CC}">
                <c16:uniqueId val="{00000006-9E5D-470C-886A-86F8B7DE8C3A}"/>
              </c:ext>
            </c:extLst>
          </c:dPt>
          <c:dLbls>
            <c:dLbl>
              <c:idx val="0"/>
              <c:layout>
                <c:manualLayout>
                  <c:x val="7.9710921551472566E-2"/>
                  <c:y val="1.098693544200347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5D-470C-886A-86F8B7DE8C3A}"/>
                </c:ext>
              </c:extLst>
            </c:dLbl>
            <c:dLbl>
              <c:idx val="1"/>
              <c:layout>
                <c:manualLayout>
                  <c:x val="-1.1574074074075771E-3"/>
                  <c:y val="0.22371204994526284"/>
                </c:manualLayout>
              </c:layout>
              <c:numFmt formatCode="#,##0.000" sourceLinked="0"/>
              <c:spPr>
                <a:noFill/>
                <a:ln>
                  <a:solidFill>
                    <a:schemeClr val="tx1"/>
                  </a:solid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E5D-470C-886A-86F8B7DE8C3A}"/>
                </c:ext>
              </c:extLst>
            </c:dLbl>
            <c:dLbl>
              <c:idx val="2"/>
              <c:layout>
                <c:manualLayout>
                  <c:x val="-0.40133065398075241"/>
                  <c:y val="-1.9504474240999058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2802666593759113"/>
                      <c:h val="0.25331891821556152"/>
                    </c:manualLayout>
                  </c15:layout>
                </c:ext>
                <c:ext xmlns:c16="http://schemas.microsoft.com/office/drawing/2014/chart" uri="{C3380CC4-5D6E-409C-BE32-E72D297353CC}">
                  <c16:uniqueId val="{00000005-9E5D-470C-886A-86F8B7DE8C3A}"/>
                </c:ext>
              </c:extLst>
            </c:dLbl>
            <c:dLbl>
              <c:idx val="3"/>
              <c:layout>
                <c:manualLayout>
                  <c:x val="-2.3774059492563435E-2"/>
                  <c:y val="-4.6981107211165982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66492599883348"/>
                      <c:h val="0.25331891821556152"/>
                    </c:manualLayout>
                  </c15:layout>
                </c:ext>
                <c:ext xmlns:c16="http://schemas.microsoft.com/office/drawing/2014/chart" uri="{C3380CC4-5D6E-409C-BE32-E72D297353CC}">
                  <c16:uniqueId val="{00000006-9E5D-470C-886A-86F8B7DE8C3A}"/>
                </c:ext>
              </c:extLst>
            </c:dLbl>
            <c:spPr>
              <a:noFill/>
              <a:ln>
                <a:solidFill>
                  <a:schemeClr val="tx1"/>
                </a:solidFill>
              </a:ln>
              <a:effectLst/>
            </c:sp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'2020-2021'!$P$45:$P$48</c:f>
              <c:strCache>
                <c:ptCount val="4"/>
                <c:pt idx="0">
                  <c:v>Nasionale Regering</c:v>
                </c:pt>
                <c:pt idx="1">
                  <c:v>Provinsiale Regering</c:v>
                </c:pt>
                <c:pt idx="2">
                  <c:v>Eksterne Lenings</c:v>
                </c:pt>
                <c:pt idx="3">
                  <c:v>Kapitaalvervangingsreserwe</c:v>
                </c:pt>
              </c:strCache>
            </c:strRef>
          </c:cat>
          <c:val>
            <c:numRef>
              <c:f>'2020-2021'!$Q$45:$Q$48</c:f>
              <c:numCache>
                <c:formatCode>_(* #,##0_);_(* \(#,##0\);_(* "-"??_);_(@_)</c:formatCode>
                <c:ptCount val="4"/>
                <c:pt idx="0">
                  <c:v>15970566</c:v>
                </c:pt>
                <c:pt idx="1">
                  <c:v>140000</c:v>
                </c:pt>
                <c:pt idx="2">
                  <c:v>40000000</c:v>
                </c:pt>
                <c:pt idx="3">
                  <c:v>18857000</c:v>
                </c:pt>
              </c:numCache>
            </c:numRef>
          </c:val>
          <c:extLst>
            <c:ext xmlns:c16="http://schemas.microsoft.com/office/drawing/2014/chart" uri="{C3380CC4-5D6E-409C-BE32-E72D297353CC}">
              <c16:uniqueId val="{00000007-9E5D-470C-886A-86F8B7DE8C3A}"/>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rgbClr val="5B9BD5">
          <a:lumMod val="75000"/>
        </a:srgbClr>
      </a:solidFill>
      <a:round/>
    </a:ln>
    <a:effectLst/>
  </c:spPr>
  <c:txPr>
    <a:bodyPr/>
    <a:lstStyle/>
    <a:p>
      <a:pPr>
        <a:defRPr sz="24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ZA" sz="2000" dirty="0"/>
              <a:t>BEDRYFSUITGAWES PER TIPE</a:t>
            </a:r>
          </a:p>
        </c:rich>
      </c:tx>
      <c:overlay val="0"/>
      <c:spPr>
        <a:noFill/>
        <a:ln>
          <a:solidFill>
            <a:schemeClr val="tx1"/>
          </a:solidFill>
        </a:ln>
        <a:effectLst/>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19889868186372545"/>
          <c:y val="0.22989327347753655"/>
          <c:w val="0.64383259294170092"/>
          <c:h val="0.476479273085827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9A7-48F0-BCCC-3DD6D69B2AE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9A7-48F0-BCCC-3DD6D69B2AE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9A7-48F0-BCCC-3DD6D69B2AE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9A7-48F0-BCCC-3DD6D69B2AE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9A7-48F0-BCCC-3DD6D69B2AE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9A7-48F0-BCCC-3DD6D69B2AE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9A7-48F0-BCCC-3DD6D69B2AE6}"/>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9A7-48F0-BCCC-3DD6D69B2AE6}"/>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9A7-48F0-BCCC-3DD6D69B2AE6}"/>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B9A7-48F0-BCCC-3DD6D69B2AE6}"/>
              </c:ext>
            </c:extLst>
          </c:dPt>
          <c:dLbls>
            <c:dLbl>
              <c:idx val="0"/>
              <c:layout>
                <c:manualLayout>
                  <c:x val="5.1225910562730417E-2"/>
                  <c:y val="-8.7711428598194002E-2"/>
                </c:manualLayout>
              </c:layout>
              <c:numFmt formatCode="General" sourceLinked="0"/>
              <c:spPr>
                <a:noFill/>
                <a:ln>
                  <a:solidFill>
                    <a:schemeClr val="tx1"/>
                  </a:solidFill>
                </a:ln>
                <a:effectLst/>
              </c:spPr>
              <c:txPr>
                <a:bodyPr anchorCtr="0"/>
                <a:lstStyle/>
                <a:p>
                  <a:pPr algn="ctr" rtl="0">
                    <a:defRPr lang="en-US"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A7-48F0-BCCC-3DD6D69B2AE6}"/>
                </c:ext>
              </c:extLst>
            </c:dLbl>
            <c:dLbl>
              <c:idx val="1"/>
              <c:layout>
                <c:manualLayout>
                  <c:x val="0.10868547911266024"/>
                  <c:y val="-0.11428634114234172"/>
                </c:manualLayout>
              </c:layout>
              <c:numFmt formatCode="General" sourceLinked="0"/>
              <c:spPr>
                <a:noFill/>
                <a:ln>
                  <a:solidFill>
                    <a:schemeClr val="tx1"/>
                  </a:solidFill>
                </a:ln>
                <a:effectLst/>
              </c:spPr>
              <c:txPr>
                <a:bodyPr anchorCtr="0"/>
                <a:lstStyle/>
                <a:p>
                  <a:pPr algn="ctr" rtl="0">
                    <a:defRPr lang="nl-NL"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9A7-48F0-BCCC-3DD6D69B2AE6}"/>
                </c:ext>
              </c:extLst>
            </c:dLbl>
            <c:dLbl>
              <c:idx val="2"/>
              <c:layout>
                <c:manualLayout>
                  <c:x val="0.13331600254584947"/>
                  <c:y val="7.0373070178454664E-2"/>
                </c:manualLayout>
              </c:layout>
              <c:numFmt formatCode="General" sourceLinked="0"/>
              <c:spPr>
                <a:noFill/>
                <a:ln>
                  <a:solidFill>
                    <a:schemeClr val="tx1"/>
                  </a:solidFill>
                </a:ln>
                <a:effectLst/>
              </c:spPr>
              <c:txPr>
                <a:bodyPr anchorCtr="0"/>
                <a:lstStyle/>
                <a:p>
                  <a:pPr algn="ctr" rtl="0">
                    <a:defRPr lang="nb-NO"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9A7-48F0-BCCC-3DD6D69B2AE6}"/>
                </c:ext>
              </c:extLst>
            </c:dLbl>
            <c:dLbl>
              <c:idx val="3"/>
              <c:layout>
                <c:manualLayout>
                  <c:x val="-3.0659131620321672E-2"/>
                  <c:y val="0.1075439006223726"/>
                </c:manualLayout>
              </c:layout>
              <c:numFmt formatCode="General" sourceLinked="0"/>
              <c:spPr>
                <a:noFill/>
                <a:ln>
                  <a:solidFill>
                    <a:schemeClr val="tx1"/>
                  </a:solidFill>
                </a:ln>
                <a:effectLst/>
              </c:spPr>
              <c:txPr>
                <a:bodyPr anchorCtr="0"/>
                <a:lstStyle/>
                <a:p>
                  <a:pPr algn="ctr" rtl="0">
                    <a:defRPr lang="nl-NL"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9A7-48F0-BCCC-3DD6D69B2AE6}"/>
                </c:ext>
              </c:extLst>
            </c:dLbl>
            <c:dLbl>
              <c:idx val="4"/>
              <c:layout>
                <c:manualLayout>
                  <c:x val="-0.16956994472155393"/>
                  <c:y val="0.13412953465536867"/>
                </c:manualLayout>
              </c:layout>
              <c:numFmt formatCode="General" sourceLinked="0"/>
              <c:spPr>
                <a:noFill/>
                <a:ln>
                  <a:solidFill>
                    <a:schemeClr val="tx1"/>
                  </a:solidFill>
                </a:ln>
                <a:effectLst/>
              </c:spPr>
              <c:txPr>
                <a:bodyPr anchorCtr="0"/>
                <a:lstStyle/>
                <a:p>
                  <a:pPr algn="ctr" rtl="0">
                    <a:defRPr lang="en-US"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9A7-48F0-BCCC-3DD6D69B2AE6}"/>
                </c:ext>
              </c:extLst>
            </c:dLbl>
            <c:dLbl>
              <c:idx val="5"/>
              <c:layout>
                <c:manualLayout>
                  <c:x val="-0.10592046168791722"/>
                  <c:y val="0.14955014789819115"/>
                </c:manualLayout>
              </c:layout>
              <c:numFmt formatCode="General" sourceLinked="0"/>
              <c:spPr>
                <a:noFill/>
                <a:ln>
                  <a:solidFill>
                    <a:schemeClr val="tx1"/>
                  </a:solidFill>
                </a:ln>
                <a:effectLst/>
              </c:spPr>
              <c:txPr>
                <a:bodyPr anchorCtr="0"/>
                <a:lstStyle/>
                <a:p>
                  <a:pPr algn="ctr" rtl="0">
                    <a:defRPr lang="en-US"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9A7-48F0-BCCC-3DD6D69B2AE6}"/>
                </c:ext>
              </c:extLst>
            </c:dLbl>
            <c:dLbl>
              <c:idx val="6"/>
              <c:layout>
                <c:manualLayout>
                  <c:x val="-7.9792910692383964E-2"/>
                  <c:y val="0.25282871374824278"/>
                </c:manualLayout>
              </c:layout>
              <c:numFmt formatCode="General" sourceLinked="0"/>
              <c:spPr>
                <a:noFill/>
                <a:ln>
                  <a:solidFill>
                    <a:schemeClr val="tx1"/>
                  </a:solidFill>
                </a:ln>
                <a:effectLst/>
              </c:spPr>
              <c:txPr>
                <a:bodyPr anchorCtr="0"/>
                <a:lstStyle/>
                <a:p>
                  <a:pPr algn="ctr" rtl="0">
                    <a:defRPr lang="nl-NL" sz="2000" b="0" i="0" u="none" strike="noStrike" kern="1200"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250316185127411"/>
                      <c:h val="0.1367286674305031"/>
                    </c:manualLayout>
                  </c15:layout>
                </c:ext>
                <c:ext xmlns:c16="http://schemas.microsoft.com/office/drawing/2014/chart" uri="{C3380CC4-5D6E-409C-BE32-E72D297353CC}">
                  <c16:uniqueId val="{0000000D-B9A7-48F0-BCCC-3DD6D69B2AE6}"/>
                </c:ext>
              </c:extLst>
            </c:dLbl>
            <c:dLbl>
              <c:idx val="7"/>
              <c:layout>
                <c:manualLayout>
                  <c:x val="-0.10335344034003217"/>
                  <c:y val="0.15245760301634123"/>
                </c:manualLayout>
              </c:layout>
              <c:tx>
                <c:rich>
                  <a:bodyPr/>
                  <a:lstStyle/>
                  <a:p>
                    <a:pPr>
                      <a:defRPr sz="1500" b="0" i="0" u="none" strike="noStrike" baseline="0">
                        <a:solidFill>
                          <a:srgbClr val="333333"/>
                        </a:solidFill>
                        <a:latin typeface="Calibri"/>
                        <a:ea typeface="Calibri"/>
                        <a:cs typeface="Calibri"/>
                      </a:defRPr>
                    </a:pPr>
                    <a:fld id="{022E5A91-56C3-4A3B-ADAB-3B881CDD70E7}" type="CATEGORYNAME">
                      <a:rPr lang="en-US" sz="2000"/>
                      <a:pPr>
                        <a:defRPr sz="1500" b="0" i="0" u="none" strike="noStrike" baseline="0">
                          <a:solidFill>
                            <a:srgbClr val="333333"/>
                          </a:solidFill>
                          <a:latin typeface="Calibri"/>
                          <a:ea typeface="Calibri"/>
                          <a:cs typeface="Calibri"/>
                        </a:defRPr>
                      </a:pPr>
                      <a:t>[CATEGORY NAME]</a:t>
                    </a:fld>
                    <a:r>
                      <a:rPr lang="en-US" sz="2000" baseline="0" dirty="0"/>
                      <a:t>, </a:t>
                    </a:r>
                    <a:fld id="{E30673F3-0F3C-4E00-931B-01AE3EFAB07A}" type="VALUE">
                      <a:rPr lang="en-US" sz="2000" baseline="0" smtClean="0"/>
                      <a:pPr>
                        <a:defRPr sz="1500" b="0" i="0" u="none" strike="noStrike" baseline="0">
                          <a:solidFill>
                            <a:srgbClr val="333333"/>
                          </a:solidFill>
                          <a:latin typeface="Calibri"/>
                          <a:ea typeface="Calibri"/>
                          <a:cs typeface="Calibri"/>
                        </a:defRPr>
                      </a:pPr>
                      <a:t>[VALUE]</a:t>
                    </a:fld>
                    <a:r>
                      <a:rPr lang="en-US" sz="2000" baseline="0" dirty="0"/>
                      <a:t>, </a:t>
                    </a:r>
                    <a:fld id="{6F0CD881-EC32-43AB-ABDD-8BECB7850920}" type="PERCENTAGE">
                      <a:rPr lang="en-US" sz="2000" baseline="0"/>
                      <a:pPr>
                        <a:defRPr sz="1500" b="0" i="0" u="none" strike="noStrike" baseline="0">
                          <a:solidFill>
                            <a:srgbClr val="333333"/>
                          </a:solidFill>
                          <a:latin typeface="Calibri"/>
                          <a:ea typeface="Calibri"/>
                          <a:cs typeface="Calibri"/>
                        </a:defRPr>
                      </a:pPr>
                      <a:t>[PERCENTAGE]</a:t>
                    </a:fld>
                    <a:endParaRPr lang="en-US" sz="2000" baseline="0" dirty="0"/>
                  </a:p>
                </c:rich>
              </c:tx>
              <c:numFmt formatCode="General" sourceLinked="0"/>
              <c:spPr>
                <a:noFill/>
                <a:ln>
                  <a:solidFill>
                    <a:schemeClr val="tx1"/>
                  </a:solid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24230451154519603"/>
                      <c:h val="0.15698658410732713"/>
                    </c:manualLayout>
                  </c15:layout>
                  <c15:dlblFieldTable/>
                  <c15:showDataLabelsRange val="0"/>
                </c:ext>
                <c:ext xmlns:c16="http://schemas.microsoft.com/office/drawing/2014/chart" uri="{C3380CC4-5D6E-409C-BE32-E72D297353CC}">
                  <c16:uniqueId val="{0000000F-B9A7-48F0-BCCC-3DD6D69B2AE6}"/>
                </c:ext>
              </c:extLst>
            </c:dLbl>
            <c:dLbl>
              <c:idx val="8"/>
              <c:layout>
                <c:manualLayout>
                  <c:x val="-0.11020729076466265"/>
                  <c:y val="2.1434405802368089E-2"/>
                </c:manualLayout>
              </c:layout>
              <c:tx>
                <c:rich>
                  <a:bodyPr/>
                  <a:lstStyle/>
                  <a:p>
                    <a:pPr>
                      <a:defRPr sz="1500" b="0" i="0" u="none" strike="noStrike" baseline="0">
                        <a:solidFill>
                          <a:srgbClr val="333333"/>
                        </a:solidFill>
                        <a:latin typeface="Calibri"/>
                        <a:ea typeface="Calibri"/>
                        <a:cs typeface="Calibri"/>
                      </a:defRPr>
                    </a:pPr>
                    <a:fld id="{5C6D495D-9FA8-4689-945C-5B0D4763EC45}" type="CATEGORYNAME">
                      <a:rPr lang="nl-NL" sz="2000"/>
                      <a:pPr>
                        <a:defRPr sz="1500" b="0" i="0" u="none" strike="noStrike" baseline="0">
                          <a:solidFill>
                            <a:srgbClr val="333333"/>
                          </a:solidFill>
                          <a:latin typeface="Calibri"/>
                          <a:ea typeface="Calibri"/>
                          <a:cs typeface="Calibri"/>
                        </a:defRPr>
                      </a:pPr>
                      <a:t>[CATEGORY NAME]</a:t>
                    </a:fld>
                    <a:r>
                      <a:rPr lang="nl-NL" sz="2000" baseline="0" dirty="0"/>
                      <a:t>, </a:t>
                    </a:r>
                    <a:fld id="{588D2E60-6614-4222-8B61-A4F19096CA3D}" type="VALUE">
                      <a:rPr lang="nl-NL" sz="2000" baseline="0"/>
                      <a:pPr>
                        <a:defRPr sz="1500" b="0" i="0" u="none" strike="noStrike" baseline="0">
                          <a:solidFill>
                            <a:srgbClr val="333333"/>
                          </a:solidFill>
                          <a:latin typeface="Calibri"/>
                          <a:ea typeface="Calibri"/>
                          <a:cs typeface="Calibri"/>
                        </a:defRPr>
                      </a:pPr>
                      <a:t>[VALUE]</a:t>
                    </a:fld>
                    <a:r>
                      <a:rPr lang="nl-NL" sz="2000" baseline="0" dirty="0"/>
                      <a:t>, </a:t>
                    </a:r>
                    <a:fld id="{8BC096EF-DAE0-4C21-BCC4-CFB9548F4F5E}" type="PERCENTAGE">
                      <a:rPr lang="nl-NL" sz="2000" baseline="0"/>
                      <a:pPr>
                        <a:defRPr sz="1500" b="0" i="0" u="none" strike="noStrike" baseline="0">
                          <a:solidFill>
                            <a:srgbClr val="333333"/>
                          </a:solidFill>
                          <a:latin typeface="Calibri"/>
                          <a:ea typeface="Calibri"/>
                          <a:cs typeface="Calibri"/>
                        </a:defRPr>
                      </a:pPr>
                      <a:t>[PERCENTAGE]</a:t>
                    </a:fld>
                    <a:endParaRPr lang="nl-NL" sz="2000" baseline="0" dirty="0"/>
                  </a:p>
                </c:rich>
              </c:tx>
              <c:numFmt formatCode="General" sourceLinked="0"/>
              <c:spPr>
                <a:noFill/>
                <a:ln>
                  <a:solidFill>
                    <a:schemeClr val="tx1"/>
                  </a:solidFill>
                </a:ln>
                <a:effectLst/>
              </c:spPr>
              <c:dLblPos val="bestFit"/>
              <c:showLegendKey val="0"/>
              <c:showVal val="1"/>
              <c:showCatName val="1"/>
              <c:showSerName val="0"/>
              <c:showPercent val="1"/>
              <c:showBubbleSize val="0"/>
              <c:extLst>
                <c:ext xmlns:c15="http://schemas.microsoft.com/office/drawing/2012/chart" uri="{CE6537A1-D6FC-4f65-9D91-7224C49458BB}">
                  <c15:layout>
                    <c:manualLayout>
                      <c:w val="0.28337067686836043"/>
                      <c:h val="0.11079359152382173"/>
                    </c:manualLayout>
                  </c15:layout>
                  <c15:dlblFieldTable/>
                  <c15:showDataLabelsRange val="0"/>
                </c:ext>
                <c:ext xmlns:c16="http://schemas.microsoft.com/office/drawing/2014/chart" uri="{C3380CC4-5D6E-409C-BE32-E72D297353CC}">
                  <c16:uniqueId val="{00000011-B9A7-48F0-BCCC-3DD6D69B2AE6}"/>
                </c:ext>
              </c:extLst>
            </c:dLbl>
            <c:dLbl>
              <c:idx val="9"/>
              <c:layout>
                <c:manualLayout>
                  <c:x val="-0.23674971882477577"/>
                  <c:y val="-9.8838038258318148E-2"/>
                </c:manualLayout>
              </c:layout>
              <c:tx>
                <c:rich>
                  <a:bodyPr/>
                  <a:lstStyle/>
                  <a:p>
                    <a:pPr>
                      <a:defRPr sz="1500" b="0" i="0" u="none" strike="noStrike" baseline="0">
                        <a:solidFill>
                          <a:srgbClr val="333333"/>
                        </a:solidFill>
                        <a:latin typeface="Calibri"/>
                        <a:ea typeface="Calibri"/>
                        <a:cs typeface="Calibri"/>
                      </a:defRPr>
                    </a:pPr>
                    <a:fld id="{EC29A031-83A9-49CB-9FB9-11923EC3AE4E}" type="CATEGORYNAME">
                      <a:rPr lang="nl-NL" sz="2000"/>
                      <a:pPr>
                        <a:defRPr sz="1500" b="0" i="0" u="none" strike="noStrike" baseline="0">
                          <a:solidFill>
                            <a:srgbClr val="333333"/>
                          </a:solidFill>
                          <a:latin typeface="Calibri"/>
                          <a:ea typeface="Calibri"/>
                          <a:cs typeface="Calibri"/>
                        </a:defRPr>
                      </a:pPr>
                      <a:t>[CATEGORY NAME]</a:t>
                    </a:fld>
                    <a:r>
                      <a:rPr lang="nl-NL" sz="2000" baseline="0" dirty="0"/>
                      <a:t>, </a:t>
                    </a:r>
                    <a:fld id="{5A5915EB-901B-4B7D-A66E-60814925D8E8}" type="VALUE">
                      <a:rPr lang="nl-NL" sz="2000" baseline="0"/>
                      <a:pPr>
                        <a:defRPr sz="1500" b="0" i="0" u="none" strike="noStrike" baseline="0">
                          <a:solidFill>
                            <a:srgbClr val="333333"/>
                          </a:solidFill>
                          <a:latin typeface="Calibri"/>
                          <a:ea typeface="Calibri"/>
                          <a:cs typeface="Calibri"/>
                        </a:defRPr>
                      </a:pPr>
                      <a:t>[VALUE]</a:t>
                    </a:fld>
                    <a:r>
                      <a:rPr lang="nl-NL" sz="2000" baseline="0" dirty="0"/>
                      <a:t>, </a:t>
                    </a:r>
                    <a:fld id="{D651FE96-A9F9-4131-9DB7-91977823AD21}" type="PERCENTAGE">
                      <a:rPr lang="nl-NL" sz="2000" baseline="0"/>
                      <a:pPr>
                        <a:defRPr sz="1500" b="0" i="0" u="none" strike="noStrike" baseline="0">
                          <a:solidFill>
                            <a:srgbClr val="333333"/>
                          </a:solidFill>
                          <a:latin typeface="Calibri"/>
                          <a:ea typeface="Calibri"/>
                          <a:cs typeface="Calibri"/>
                        </a:defRPr>
                      </a:pPr>
                      <a:t>[PERCENTAGE]</a:t>
                    </a:fld>
                    <a:endParaRPr lang="nl-NL" sz="2000" baseline="0" dirty="0"/>
                  </a:p>
                </c:rich>
              </c:tx>
              <c:numFmt formatCode="General" sourceLinked="0"/>
              <c:spPr>
                <a:noFill/>
                <a:ln>
                  <a:solidFill>
                    <a:schemeClr val="tx1"/>
                  </a:solidFill>
                </a:ln>
                <a:effectLst/>
              </c:sp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B9A7-48F0-BCCC-3DD6D69B2AE6}"/>
                </c:ext>
              </c:extLst>
            </c:dLbl>
            <c:numFmt formatCode="General" sourceLinked="0"/>
            <c:spPr>
              <a:noFill/>
              <a:ln>
                <a:solidFill>
                  <a:schemeClr val="tx1"/>
                </a:solidFill>
              </a:ln>
              <a:effectLst/>
            </c:spPr>
            <c:txPr>
              <a:bodyPr wrap="square" lIns="38100" tIns="19050" rIns="38100" bIns="19050" anchor="ctr">
                <a:spAutoFit/>
              </a:bodyPr>
              <a:lstStyle/>
              <a:p>
                <a:pPr>
                  <a:defRPr sz="1500" b="0" i="0" u="none" strike="noStrike" baseline="0">
                    <a:solidFill>
                      <a:srgbClr val="333333"/>
                    </a:solidFill>
                    <a:latin typeface="Calibri"/>
                    <a:ea typeface="Calibri"/>
                    <a:cs typeface="Calibri"/>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'2020-2021'!$P$63:$P$72</c:f>
              <c:strCache>
                <c:ptCount val="10"/>
                <c:pt idx="0">
                  <c:v>Werknemer verwante koste</c:v>
                </c:pt>
                <c:pt idx="1">
                  <c:v>Vergoeding van Ampsdraers</c:v>
                </c:pt>
                <c:pt idx="2">
                  <c:v>Voorsiening vir slegte skulde</c:v>
                </c:pt>
                <c:pt idx="3">
                  <c:v>Waardevermindering en waardedaling</c:v>
                </c:pt>
                <c:pt idx="4">
                  <c:v>Finansieringskoste</c:v>
                </c:pt>
                <c:pt idx="5">
                  <c:v>Grootmaataankope</c:v>
                </c:pt>
                <c:pt idx="6">
                  <c:v>Materiale en voorraad</c:v>
                </c:pt>
                <c:pt idx="7">
                  <c:v>Gekontrakteerde Dienste</c:v>
                </c:pt>
                <c:pt idx="8">
                  <c:v>Oordragte en toekennings</c:v>
                </c:pt>
                <c:pt idx="9">
                  <c:v>Ander Uitgawes</c:v>
                </c:pt>
              </c:strCache>
            </c:strRef>
          </c:cat>
          <c:val>
            <c:numRef>
              <c:f>'2020-2021'!$Q$63:$Q$72</c:f>
              <c:numCache>
                <c:formatCode>_(* #,##0_);_(* \(#,##0\);_(* "-"??_);_(@_)</c:formatCode>
                <c:ptCount val="10"/>
                <c:pt idx="0">
                  <c:v>166242551</c:v>
                </c:pt>
                <c:pt idx="1">
                  <c:v>6993000</c:v>
                </c:pt>
                <c:pt idx="2">
                  <c:v>30415141.925545279</c:v>
                </c:pt>
                <c:pt idx="3">
                  <c:v>28668000</c:v>
                </c:pt>
                <c:pt idx="4">
                  <c:v>19514400</c:v>
                </c:pt>
                <c:pt idx="5">
                  <c:v>128498000</c:v>
                </c:pt>
                <c:pt idx="6">
                  <c:v>18631200</c:v>
                </c:pt>
                <c:pt idx="7">
                  <c:v>45347400</c:v>
                </c:pt>
                <c:pt idx="8">
                  <c:v>6822000</c:v>
                </c:pt>
                <c:pt idx="9">
                  <c:v>42484580</c:v>
                </c:pt>
              </c:numCache>
            </c:numRef>
          </c:val>
          <c:extLst>
            <c:ext xmlns:c16="http://schemas.microsoft.com/office/drawing/2014/chart" uri="{C3380CC4-5D6E-409C-BE32-E72D297353CC}">
              <c16:uniqueId val="{00000014-B9A7-48F0-BCCC-3DD6D69B2AE6}"/>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rgbClr val="5B9BD5">
          <a:lumMod val="75000"/>
        </a:srgb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333333"/>
                </a:solidFill>
                <a:latin typeface="Arial"/>
                <a:ea typeface="Arial"/>
                <a:cs typeface="Arial"/>
              </a:defRPr>
            </a:pPr>
            <a:r>
              <a:rPr lang="en-ZA"/>
              <a:t>BRONNE VAN INKOMSTE</a:t>
            </a:r>
          </a:p>
        </c:rich>
      </c:tx>
      <c:layout>
        <c:manualLayout>
          <c:xMode val="edge"/>
          <c:yMode val="edge"/>
          <c:x val="0.43310622463913789"/>
          <c:y val="6.580948375290727E-3"/>
        </c:manualLayout>
      </c:layout>
      <c:overlay val="1"/>
      <c:spPr>
        <a:noFill/>
        <a:ln w="6350">
          <a:solidFill>
            <a:schemeClr val="tx1"/>
          </a:solid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0.26133994722408804"/>
          <c:y val="0.21936549246189954"/>
          <c:w val="0.59939546508200559"/>
          <c:h val="0.5869100731227261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060-479C-A6B0-971B3FAC5B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060-479C-A6B0-971B3FAC5B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060-479C-A6B0-971B3FAC5B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060-479C-A6B0-971B3FAC5B7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060-479C-A6B0-971B3FAC5B7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060-479C-A6B0-971B3FAC5B7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060-479C-A6B0-971B3FAC5B7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060-479C-A6B0-971B3FAC5B7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060-479C-A6B0-971B3FAC5B70}"/>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B060-479C-A6B0-971B3FAC5B70}"/>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B060-479C-A6B0-971B3FAC5B70}"/>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B060-479C-A6B0-971B3FAC5B70}"/>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B060-479C-A6B0-971B3FAC5B70}"/>
              </c:ext>
            </c:extLst>
          </c:dPt>
          <c:dPt>
            <c:idx val="13"/>
            <c:bubble3D val="0"/>
            <c:extLst>
              <c:ext xmlns:c16="http://schemas.microsoft.com/office/drawing/2014/chart" uri="{C3380CC4-5D6E-409C-BE32-E72D297353CC}">
                <c16:uniqueId val="{0000001A-B060-479C-A6B0-971B3FAC5B70}"/>
              </c:ext>
            </c:extLst>
          </c:dPt>
          <c:dLbls>
            <c:dLbl>
              <c:idx val="0"/>
              <c:layout>
                <c:manualLayout>
                  <c:x val="0.10838347352098701"/>
                  <c:y val="4.4566953320036219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60-479C-A6B0-971B3FAC5B70}"/>
                </c:ext>
              </c:extLst>
            </c:dLbl>
            <c:dLbl>
              <c:idx val="1"/>
              <c:layout>
                <c:manualLayout>
                  <c:x val="1.6008409978782986E-2"/>
                  <c:y val="5.0815307497389273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60-479C-A6B0-971B3FAC5B70}"/>
                </c:ext>
              </c:extLst>
            </c:dLbl>
            <c:dLbl>
              <c:idx val="2"/>
              <c:layout>
                <c:manualLayout>
                  <c:x val="0.27850397642952346"/>
                  <c:y val="5.4985115238535803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60-479C-A6B0-971B3FAC5B70}"/>
                </c:ext>
              </c:extLst>
            </c:dLbl>
            <c:dLbl>
              <c:idx val="3"/>
              <c:layout>
                <c:manualLayout>
                  <c:x val="0.16333097304188643"/>
                  <c:y val="0.16672990640852806"/>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60-479C-A6B0-971B3FAC5B70}"/>
                </c:ext>
              </c:extLst>
            </c:dLbl>
            <c:dLbl>
              <c:idx val="4"/>
              <c:layout>
                <c:manualLayout>
                  <c:x val="6.9763898296620773E-3"/>
                  <c:y val="0.18481287561144297"/>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510976635675571"/>
                      <c:h val="9.1936698691405763E-2"/>
                    </c:manualLayout>
                  </c15:layout>
                </c:ext>
                <c:ext xmlns:c16="http://schemas.microsoft.com/office/drawing/2014/chart" uri="{C3380CC4-5D6E-409C-BE32-E72D297353CC}">
                  <c16:uniqueId val="{00000009-B060-479C-A6B0-971B3FAC5B70}"/>
                </c:ext>
              </c:extLst>
            </c:dLbl>
            <c:dLbl>
              <c:idx val="5"/>
              <c:layout>
                <c:manualLayout>
                  <c:x val="-6.0052173965003661E-2"/>
                  <c:y val="0.1108335031437511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917047066260168"/>
                      <c:h val="0.10748965996760383"/>
                    </c:manualLayout>
                  </c15:layout>
                </c:ext>
                <c:ext xmlns:c16="http://schemas.microsoft.com/office/drawing/2014/chart" uri="{C3380CC4-5D6E-409C-BE32-E72D297353CC}">
                  <c16:uniqueId val="{0000000B-B060-479C-A6B0-971B3FAC5B70}"/>
                </c:ext>
              </c:extLst>
            </c:dLbl>
            <c:dLbl>
              <c:idx val="6"/>
              <c:layout>
                <c:manualLayout>
                  <c:x val="-7.5399062114932108E-2"/>
                  <c:y val="8.6887724697661383E-3"/>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0559649430563684"/>
                      <c:h val="0.10111549551014563"/>
                    </c:manualLayout>
                  </c15:layout>
                </c:ext>
                <c:ext xmlns:c16="http://schemas.microsoft.com/office/drawing/2014/chart" uri="{C3380CC4-5D6E-409C-BE32-E72D297353CC}">
                  <c16:uniqueId val="{0000000D-B060-479C-A6B0-971B3FAC5B70}"/>
                </c:ext>
              </c:extLst>
            </c:dLbl>
            <c:dLbl>
              <c:idx val="7"/>
              <c:layout>
                <c:manualLayout>
                  <c:x val="-6.2519894952092064E-2"/>
                  <c:y val="-9.1780188695344128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044336773041973"/>
                      <c:h val="0.10748965996760383"/>
                    </c:manualLayout>
                  </c15:layout>
                </c:ext>
                <c:ext xmlns:c16="http://schemas.microsoft.com/office/drawing/2014/chart" uri="{C3380CC4-5D6E-409C-BE32-E72D297353CC}">
                  <c16:uniqueId val="{0000000F-B060-479C-A6B0-971B3FAC5B70}"/>
                </c:ext>
              </c:extLst>
            </c:dLbl>
            <c:dLbl>
              <c:idx val="8"/>
              <c:layout>
                <c:manualLayout>
                  <c:x val="-5.5062910516784316E-2"/>
                  <c:y val="-0.15898002661422786"/>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984262020520452"/>
                      <c:h val="9.6866052538506817E-2"/>
                    </c:manualLayout>
                  </c15:layout>
                </c:ext>
                <c:ext xmlns:c16="http://schemas.microsoft.com/office/drawing/2014/chart" uri="{C3380CC4-5D6E-409C-BE32-E72D297353CC}">
                  <c16:uniqueId val="{00000011-B060-479C-A6B0-971B3FAC5B70}"/>
                </c:ext>
              </c:extLst>
            </c:dLbl>
            <c:dLbl>
              <c:idx val="9"/>
              <c:layout>
                <c:manualLayout>
                  <c:x val="-9.8133321041037919E-2"/>
                  <c:y val="-0.13360917906450023"/>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060-479C-A6B0-971B3FAC5B70}"/>
                </c:ext>
              </c:extLst>
            </c:dLbl>
            <c:dLbl>
              <c:idx val="10"/>
              <c:layout>
                <c:manualLayout>
                  <c:x val="-1.6397495274081908E-2"/>
                  <c:y val="-0.23474006625785018"/>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991948546500089"/>
                      <c:h val="0.10024435970095967"/>
                    </c:manualLayout>
                  </c15:layout>
                </c:ext>
                <c:ext xmlns:c16="http://schemas.microsoft.com/office/drawing/2014/chart" uri="{C3380CC4-5D6E-409C-BE32-E72D297353CC}">
                  <c16:uniqueId val="{00000015-B060-479C-A6B0-971B3FAC5B70}"/>
                </c:ext>
              </c:extLst>
            </c:dLbl>
            <c:dLbl>
              <c:idx val="11"/>
              <c:layout>
                <c:manualLayout>
                  <c:x val="-4.8013108367254517E-2"/>
                  <c:y val="-0.20635537656589464"/>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6118976615188411"/>
                      <c:h val="0.10748965996760383"/>
                    </c:manualLayout>
                  </c15:layout>
                </c:ext>
                <c:ext xmlns:c16="http://schemas.microsoft.com/office/drawing/2014/chart" uri="{C3380CC4-5D6E-409C-BE32-E72D297353CC}">
                  <c16:uniqueId val="{00000017-B060-479C-A6B0-971B3FAC5B70}"/>
                </c:ext>
              </c:extLst>
            </c:dLbl>
            <c:dLbl>
              <c:idx val="12"/>
              <c:layout>
                <c:manualLayout>
                  <c:x val="4.7566915116151562E-2"/>
                  <c:y val="-6.9443761299084833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B060-479C-A6B0-971B3FAC5B70}"/>
                </c:ext>
              </c:extLst>
            </c:dLbl>
            <c:dLbl>
              <c:idx val="13"/>
              <c:layout>
                <c:manualLayout>
                  <c:x val="0.20721087050009171"/>
                  <c:y val="-2.6845491380687522E-2"/>
                </c:manualLayout>
              </c:layout>
              <c:numFmt formatCode="0.00%" sourceLinked="0"/>
              <c:spPr>
                <a:noFill/>
                <a:ln w="3175">
                  <a:solidFill>
                    <a:schemeClr val="tx1"/>
                  </a:solidFill>
                </a:ln>
              </c:spPr>
              <c:txPr>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A-B060-479C-A6B0-971B3FAC5B70}"/>
                </c:ext>
              </c:extLst>
            </c:dLbl>
            <c:numFmt formatCode="0.00%" sourceLinked="0"/>
            <c:spPr>
              <a:noFill/>
              <a:ln w="3175">
                <a:solidFill>
                  <a:schemeClr val="tx1"/>
                </a:solidFill>
              </a:ln>
            </c:spPr>
            <c:txPr>
              <a:bodyPr wrap="square" lIns="38100" tIns="19050" rIns="38100" bIns="19050" anchor="ctr">
                <a:spAutoFit/>
              </a:bodyPr>
              <a:lstStyle/>
              <a:p>
                <a:pPr>
                  <a:defRPr sz="1600" b="0" i="0" u="none" strike="noStrike" baseline="0">
                    <a:solidFill>
                      <a:srgbClr val="333333"/>
                    </a:solidFill>
                    <a:latin typeface="Calibri"/>
                    <a:ea typeface="Calibri"/>
                    <a:cs typeface="Calibri"/>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'2020-2021'!$P$128:$P$141</c:f>
              <c:strCache>
                <c:ptCount val="14"/>
                <c:pt idx="0">
                  <c:v>Eiendomsbelasting</c:v>
                </c:pt>
                <c:pt idx="1">
                  <c:v>Diensteheffings - Elektrisiteit</c:v>
                </c:pt>
                <c:pt idx="2">
                  <c:v>Diensteheffings - Water</c:v>
                </c:pt>
                <c:pt idx="3">
                  <c:v>Diensteheffings - Riolering</c:v>
                </c:pt>
                <c:pt idx="4">
                  <c:v>Diensteheffings - Vullisverwydering</c:v>
                </c:pt>
                <c:pt idx="5">
                  <c:v>Huur van fasiliteite en toerusting</c:v>
                </c:pt>
                <c:pt idx="6">
                  <c:v>Rente - Eksterne beleggings</c:v>
                </c:pt>
                <c:pt idx="7">
                  <c:v>Rente - Uitstaande Debiteure</c:v>
                </c:pt>
                <c:pt idx="8">
                  <c:v>Boetes, Toeslae en Prysgawe</c:v>
                </c:pt>
                <c:pt idx="9">
                  <c:v>Lisensies en permitte</c:v>
                </c:pt>
                <c:pt idx="10">
                  <c:v>Agentskapsdienste</c:v>
                </c:pt>
                <c:pt idx="11">
                  <c:v>Oordragte en Subsidies - Operasioneel</c:v>
                </c:pt>
                <c:pt idx="12">
                  <c:v>Ander Inkomste</c:v>
                </c:pt>
                <c:pt idx="13">
                  <c:v>Oordragte en Subsidies - Kapitaal</c:v>
                </c:pt>
              </c:strCache>
            </c:strRef>
          </c:cat>
          <c:val>
            <c:numRef>
              <c:f>'2020-2021'!$Q$128:$Q$141</c:f>
              <c:numCache>
                <c:formatCode>_(* #,##0_);_(* \(#,##0\);_(* "-"??_);_(@_)</c:formatCode>
                <c:ptCount val="14"/>
                <c:pt idx="0">
                  <c:v>93674997.15977852</c:v>
                </c:pt>
                <c:pt idx="1">
                  <c:v>161051502.28839996</c:v>
                </c:pt>
                <c:pt idx="2">
                  <c:v>36807165.795434989</c:v>
                </c:pt>
                <c:pt idx="3">
                  <c:v>17702000</c:v>
                </c:pt>
                <c:pt idx="4">
                  <c:v>32447000</c:v>
                </c:pt>
                <c:pt idx="5">
                  <c:v>1674000</c:v>
                </c:pt>
                <c:pt idx="6">
                  <c:v>7981000</c:v>
                </c:pt>
                <c:pt idx="7">
                  <c:v>5000000</c:v>
                </c:pt>
                <c:pt idx="8">
                  <c:v>21286000</c:v>
                </c:pt>
                <c:pt idx="9">
                  <c:v>77000</c:v>
                </c:pt>
                <c:pt idx="10">
                  <c:v>5788000</c:v>
                </c:pt>
                <c:pt idx="11">
                  <c:v>81237434</c:v>
                </c:pt>
                <c:pt idx="12">
                  <c:v>14025000</c:v>
                </c:pt>
                <c:pt idx="13">
                  <c:v>16110566</c:v>
                </c:pt>
              </c:numCache>
            </c:numRef>
          </c:val>
          <c:extLst>
            <c:ext xmlns:c16="http://schemas.microsoft.com/office/drawing/2014/chart" uri="{C3380CC4-5D6E-409C-BE32-E72D297353CC}">
              <c16:uniqueId val="{0000001B-B060-479C-A6B0-971B3FAC5B70}"/>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D-B060-479C-A6B0-971B3FAC5B7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F-B060-479C-A6B0-971B3FAC5B7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21-B060-479C-A6B0-971B3FAC5B7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23-B060-479C-A6B0-971B3FAC5B7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25-B060-479C-A6B0-971B3FAC5B7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27-B060-479C-A6B0-971B3FAC5B70}"/>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B060-479C-A6B0-971B3FAC5B70}"/>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B060-479C-A6B0-971B3FAC5B70}"/>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B060-479C-A6B0-971B3FAC5B70}"/>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B060-479C-A6B0-971B3FAC5B70}"/>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B060-479C-A6B0-971B3FAC5B70}"/>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B060-479C-A6B0-971B3FAC5B70}"/>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5-B060-479C-A6B0-971B3FAC5B70}"/>
              </c:ext>
            </c:extLst>
          </c:dPt>
          <c:dPt>
            <c:idx val="13"/>
            <c:bubble3D val="0"/>
            <c:extLst>
              <c:ext xmlns:c16="http://schemas.microsoft.com/office/drawing/2014/chart" uri="{C3380CC4-5D6E-409C-BE32-E72D297353CC}">
                <c16:uniqueId val="{00000036-B060-479C-A6B0-971B3FAC5B70}"/>
              </c:ext>
            </c:extLst>
          </c:dPt>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'2020-2021'!$P$128:$P$141</c:f>
              <c:strCache>
                <c:ptCount val="14"/>
                <c:pt idx="0">
                  <c:v>Eiendomsbelasting</c:v>
                </c:pt>
                <c:pt idx="1">
                  <c:v>Diensteheffings - Elektrisiteit</c:v>
                </c:pt>
                <c:pt idx="2">
                  <c:v>Diensteheffings - Water</c:v>
                </c:pt>
                <c:pt idx="3">
                  <c:v>Diensteheffings - Riolering</c:v>
                </c:pt>
                <c:pt idx="4">
                  <c:v>Diensteheffings - Vullisverwydering</c:v>
                </c:pt>
                <c:pt idx="5">
                  <c:v>Huur van fasiliteite en toerusting</c:v>
                </c:pt>
                <c:pt idx="6">
                  <c:v>Rente - Eksterne beleggings</c:v>
                </c:pt>
                <c:pt idx="7">
                  <c:v>Rente - Uitstaande Debiteure</c:v>
                </c:pt>
                <c:pt idx="8">
                  <c:v>Boetes, Toeslae en Prysgawe</c:v>
                </c:pt>
                <c:pt idx="9">
                  <c:v>Lisensies en permitte</c:v>
                </c:pt>
                <c:pt idx="10">
                  <c:v>Agentskapsdienste</c:v>
                </c:pt>
                <c:pt idx="11">
                  <c:v>Oordragte en Subsidies - Operasioneel</c:v>
                </c:pt>
                <c:pt idx="12">
                  <c:v>Ander Inkomste</c:v>
                </c:pt>
                <c:pt idx="13">
                  <c:v>Oordragte en Subsidies - Kapitaal</c:v>
                </c:pt>
              </c:strCache>
            </c:strRef>
          </c:cat>
          <c:val>
            <c:numRef>
              <c:f>'2020-2021'!$R$136:$R$150</c:f>
              <c:numCache>
                <c:formatCode>General</c:formatCode>
                <c:ptCount val="14"/>
              </c:numCache>
            </c:numRef>
          </c:val>
          <c:extLst>
            <c:ext xmlns:c16="http://schemas.microsoft.com/office/drawing/2014/chart" uri="{C3380CC4-5D6E-409C-BE32-E72D297353CC}">
              <c16:uniqueId val="{00000037-B060-479C-A6B0-971B3FAC5B70}"/>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rgbClr val="5B9BD5">
          <a:lumMod val="75000"/>
        </a:srgb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28" tIns="46214" rIns="92428" bIns="46214" rtlCol="0"/>
          <a:lstStyle>
            <a:lvl1pPr algn="l">
              <a:defRPr sz="1200"/>
            </a:lvl1pPr>
          </a:lstStyle>
          <a:p>
            <a:endParaRPr lang="en-ZA"/>
          </a:p>
        </p:txBody>
      </p:sp>
      <p:sp>
        <p:nvSpPr>
          <p:cNvPr id="3" name="Date Placeholder 2"/>
          <p:cNvSpPr>
            <a:spLocks noGrp="1"/>
          </p:cNvSpPr>
          <p:nvPr>
            <p:ph type="dt" sz="quarter" idx="1"/>
          </p:nvPr>
        </p:nvSpPr>
        <p:spPr>
          <a:xfrm>
            <a:off x="3901700" y="0"/>
            <a:ext cx="2984870" cy="502676"/>
          </a:xfrm>
          <a:prstGeom prst="rect">
            <a:avLst/>
          </a:prstGeom>
        </p:spPr>
        <p:txBody>
          <a:bodyPr vert="horz" lIns="92428" tIns="46214" rIns="92428" bIns="46214" rtlCol="0"/>
          <a:lstStyle>
            <a:lvl1pPr algn="r">
              <a:defRPr sz="1200"/>
            </a:lvl1pPr>
          </a:lstStyle>
          <a:p>
            <a:fld id="{CFC32209-6951-485A-BF37-6A3073802242}" type="datetimeFigureOut">
              <a:rPr lang="en-ZA" smtClean="0"/>
              <a:t>2022/04/19</a:t>
            </a:fld>
            <a:endParaRPr lang="en-ZA"/>
          </a:p>
        </p:txBody>
      </p:sp>
      <p:sp>
        <p:nvSpPr>
          <p:cNvPr id="4" name="Footer Placeholder 3"/>
          <p:cNvSpPr>
            <a:spLocks noGrp="1"/>
          </p:cNvSpPr>
          <p:nvPr>
            <p:ph type="ftr" sz="quarter" idx="2"/>
          </p:nvPr>
        </p:nvSpPr>
        <p:spPr>
          <a:xfrm>
            <a:off x="1" y="9516039"/>
            <a:ext cx="2984870" cy="502675"/>
          </a:xfrm>
          <a:prstGeom prst="rect">
            <a:avLst/>
          </a:prstGeom>
        </p:spPr>
        <p:txBody>
          <a:bodyPr vert="horz" lIns="92428" tIns="46214" rIns="92428" bIns="46214" rtlCol="0" anchor="b"/>
          <a:lstStyle>
            <a:lvl1pPr algn="l">
              <a:defRPr sz="1200"/>
            </a:lvl1pPr>
          </a:lstStyle>
          <a:p>
            <a:endParaRPr lang="en-ZA"/>
          </a:p>
        </p:txBody>
      </p:sp>
      <p:sp>
        <p:nvSpPr>
          <p:cNvPr id="5" name="Slide Number Placeholder 4"/>
          <p:cNvSpPr>
            <a:spLocks noGrp="1"/>
          </p:cNvSpPr>
          <p:nvPr>
            <p:ph type="sldNum" sz="quarter" idx="3"/>
          </p:nvPr>
        </p:nvSpPr>
        <p:spPr>
          <a:xfrm>
            <a:off x="3901700" y="9516039"/>
            <a:ext cx="2984870" cy="502675"/>
          </a:xfrm>
          <a:prstGeom prst="rect">
            <a:avLst/>
          </a:prstGeom>
        </p:spPr>
        <p:txBody>
          <a:bodyPr vert="horz" lIns="92428" tIns="46214" rIns="92428" bIns="46214" rtlCol="0" anchor="b"/>
          <a:lstStyle>
            <a:lvl1pPr algn="r">
              <a:defRPr sz="1200"/>
            </a:lvl1pPr>
          </a:lstStyle>
          <a:p>
            <a:fld id="{701335B2-CAFB-4179-B0EF-4A6132FE20D4}" type="slidenum">
              <a:rPr lang="en-ZA" smtClean="0"/>
              <a:t>‹#›</a:t>
            </a:fld>
            <a:endParaRPr lang="en-ZA"/>
          </a:p>
        </p:txBody>
      </p:sp>
    </p:spTree>
    <p:extLst>
      <p:ext uri="{BB962C8B-B14F-4D97-AF65-F5344CB8AC3E}">
        <p14:creationId xmlns:p14="http://schemas.microsoft.com/office/powerpoint/2010/main" val="196513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2676"/>
          </a:xfrm>
          <a:prstGeom prst="rect">
            <a:avLst/>
          </a:prstGeom>
        </p:spPr>
        <p:txBody>
          <a:bodyPr vert="horz" lIns="92428" tIns="46214" rIns="92428" bIns="46214" rtlCol="0"/>
          <a:lstStyle>
            <a:lvl1pPr algn="l">
              <a:defRPr sz="1200"/>
            </a:lvl1pPr>
          </a:lstStyle>
          <a:p>
            <a:endParaRPr lang="en-ZA"/>
          </a:p>
        </p:txBody>
      </p:sp>
      <p:sp>
        <p:nvSpPr>
          <p:cNvPr id="3" name="Date Placeholder 2"/>
          <p:cNvSpPr>
            <a:spLocks noGrp="1"/>
          </p:cNvSpPr>
          <p:nvPr>
            <p:ph type="dt" idx="1"/>
          </p:nvPr>
        </p:nvSpPr>
        <p:spPr>
          <a:xfrm>
            <a:off x="3901700" y="0"/>
            <a:ext cx="2984870" cy="502676"/>
          </a:xfrm>
          <a:prstGeom prst="rect">
            <a:avLst/>
          </a:prstGeom>
        </p:spPr>
        <p:txBody>
          <a:bodyPr vert="horz" lIns="92428" tIns="46214" rIns="92428" bIns="46214" rtlCol="0"/>
          <a:lstStyle>
            <a:lvl1pPr algn="r">
              <a:defRPr sz="1200"/>
            </a:lvl1pPr>
          </a:lstStyle>
          <a:p>
            <a:fld id="{CC9BCE41-EE9E-4EB9-B6C4-7676DD7AD74E}" type="datetimeFigureOut">
              <a:rPr lang="en-ZA" smtClean="0"/>
              <a:t>2022/04/19</a:t>
            </a:fld>
            <a:endParaRPr lang="en-ZA"/>
          </a:p>
        </p:txBody>
      </p:sp>
      <p:sp>
        <p:nvSpPr>
          <p:cNvPr id="4" name="Slide Image Placeholder 3"/>
          <p:cNvSpPr>
            <a:spLocks noGrp="1" noRot="1" noChangeAspect="1"/>
          </p:cNvSpPr>
          <p:nvPr>
            <p:ph type="sldImg" idx="2"/>
          </p:nvPr>
        </p:nvSpPr>
        <p:spPr>
          <a:xfrm>
            <a:off x="439738" y="1252538"/>
            <a:ext cx="6008687" cy="3379787"/>
          </a:xfrm>
          <a:prstGeom prst="rect">
            <a:avLst/>
          </a:prstGeom>
          <a:noFill/>
          <a:ln w="12700">
            <a:solidFill>
              <a:prstClr val="black"/>
            </a:solidFill>
          </a:ln>
        </p:spPr>
        <p:txBody>
          <a:bodyPr vert="horz" lIns="92428" tIns="46214" rIns="92428" bIns="46214" rtlCol="0" anchor="ctr"/>
          <a:lstStyle/>
          <a:p>
            <a:endParaRPr lang="en-ZA"/>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2428" tIns="46214" rIns="92428" bIns="462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516039"/>
            <a:ext cx="2984870" cy="502675"/>
          </a:xfrm>
          <a:prstGeom prst="rect">
            <a:avLst/>
          </a:prstGeom>
        </p:spPr>
        <p:txBody>
          <a:bodyPr vert="horz" lIns="92428" tIns="46214" rIns="92428" bIns="46214" rtlCol="0" anchor="b"/>
          <a:lstStyle>
            <a:lvl1pPr algn="l">
              <a:defRPr sz="1200"/>
            </a:lvl1pPr>
          </a:lstStyle>
          <a:p>
            <a:endParaRPr lang="en-ZA"/>
          </a:p>
        </p:txBody>
      </p:sp>
      <p:sp>
        <p:nvSpPr>
          <p:cNvPr id="7" name="Slide Number Placeholder 6"/>
          <p:cNvSpPr>
            <a:spLocks noGrp="1"/>
          </p:cNvSpPr>
          <p:nvPr>
            <p:ph type="sldNum" sz="quarter" idx="5"/>
          </p:nvPr>
        </p:nvSpPr>
        <p:spPr>
          <a:xfrm>
            <a:off x="3901700" y="9516039"/>
            <a:ext cx="2984870" cy="502675"/>
          </a:xfrm>
          <a:prstGeom prst="rect">
            <a:avLst/>
          </a:prstGeom>
        </p:spPr>
        <p:txBody>
          <a:bodyPr vert="horz" lIns="92428" tIns="46214" rIns="92428" bIns="46214" rtlCol="0" anchor="b"/>
          <a:lstStyle>
            <a:lvl1pPr algn="r">
              <a:defRPr sz="1200"/>
            </a:lvl1pPr>
          </a:lstStyle>
          <a:p>
            <a:fld id="{0011224A-9575-4302-BC3D-13FB6A5386DE}" type="slidenum">
              <a:rPr lang="en-ZA" smtClean="0"/>
              <a:t>‹#›</a:t>
            </a:fld>
            <a:endParaRPr lang="en-ZA"/>
          </a:p>
        </p:txBody>
      </p:sp>
    </p:spTree>
    <p:extLst>
      <p:ext uri="{BB962C8B-B14F-4D97-AF65-F5344CB8AC3E}">
        <p14:creationId xmlns:p14="http://schemas.microsoft.com/office/powerpoint/2010/main" val="131505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C8D481-5EB3-4BB0-842D-EFDD63368360}"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val="174012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15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54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0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fld id="{F5C8D481-5EB3-4BB0-842D-EFDD63368360}" type="slidenum">
              <a:rPr lang="en-ZA">
                <a:solidFill>
                  <a:prstClr val="black"/>
                </a:solidFill>
                <a:latin typeface="Calibri" panose="020F0502020204030204"/>
              </a:rPr>
              <a:pPr defTabSz="924276"/>
              <a:t>13</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87741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defRPr/>
            </a:pPr>
            <a:fld id="{F5C8D481-5EB3-4BB0-842D-EFDD63368360}" type="slidenum">
              <a:rPr lang="en-ZA">
                <a:solidFill>
                  <a:prstClr val="black"/>
                </a:solidFill>
                <a:latin typeface="Calibri" panose="020F0502020204030204"/>
              </a:rPr>
              <a:pPr defTabSz="924276">
                <a:defRPr/>
              </a:pPr>
              <a:t>14</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274606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55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76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defRPr/>
            </a:pPr>
            <a:fld id="{F5C8D481-5EB3-4BB0-842D-EFDD63368360}" type="slidenum">
              <a:rPr lang="en-ZA">
                <a:solidFill>
                  <a:prstClr val="black"/>
                </a:solidFill>
                <a:latin typeface="Calibri" panose="020F0502020204030204"/>
              </a:rPr>
              <a:pPr defTabSz="924276">
                <a:defRPr/>
              </a:pPr>
              <a:t>17</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1890999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838200"/>
            <a:ext cx="7448551" cy="4189413"/>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625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8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47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886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9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3" y="838200"/>
            <a:ext cx="7448551" cy="4189413"/>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defRPr/>
            </a:pPr>
            <a:fld id="{F5C8D481-5EB3-4BB0-842D-EFDD63368360}" type="slidenum">
              <a:rPr lang="en-ZA">
                <a:solidFill>
                  <a:prstClr val="black"/>
                </a:solidFill>
                <a:latin typeface="Calibri" panose="020F0502020204030204"/>
              </a:rPr>
              <a:pPr defTabSz="924276">
                <a:defRPr/>
              </a:pPr>
              <a:t>3</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117743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fld id="{F5C8D481-5EB3-4BB0-842D-EFDD63368360}" type="slidenum">
              <a:rPr lang="en-ZA">
                <a:solidFill>
                  <a:prstClr val="black"/>
                </a:solidFill>
                <a:latin typeface="Calibri" panose="020F0502020204030204"/>
              </a:rPr>
              <a:pPr defTabSz="924276"/>
              <a:t>4</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163949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45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24276">
              <a:defRPr/>
            </a:pPr>
            <a:fld id="{F5C8D481-5EB3-4BB0-842D-EFDD63368360}" type="slidenum">
              <a:rPr lang="en-ZA">
                <a:solidFill>
                  <a:prstClr val="black"/>
                </a:solidFill>
                <a:latin typeface="Calibri" panose="020F0502020204030204"/>
              </a:rPr>
              <a:pPr defTabSz="924276">
                <a:defRPr/>
              </a:pPr>
              <a:t>6</a:t>
            </a:fld>
            <a:endParaRPr lang="en-ZA" dirty="0">
              <a:solidFill>
                <a:prstClr val="black"/>
              </a:solidFill>
              <a:latin typeface="Calibri" panose="020F0502020204030204"/>
            </a:endParaRPr>
          </a:p>
        </p:txBody>
      </p:sp>
    </p:spTree>
    <p:extLst>
      <p:ext uri="{BB962C8B-B14F-4D97-AF65-F5344CB8AC3E}">
        <p14:creationId xmlns:p14="http://schemas.microsoft.com/office/powerpoint/2010/main" val="289844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30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95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2538" y="554038"/>
            <a:ext cx="4941887" cy="277971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24276" rtl="0" eaLnBrk="1" fontAlgn="auto" latinLnBrk="0" hangingPunct="1">
              <a:lnSpc>
                <a:spcPct val="100000"/>
              </a:lnSpc>
              <a:spcBef>
                <a:spcPts val="0"/>
              </a:spcBef>
              <a:spcAft>
                <a:spcPts val="0"/>
              </a:spcAft>
              <a:buClrTx/>
              <a:buSzTx/>
              <a:buFontTx/>
              <a:buNone/>
              <a:tabLst/>
              <a:defRPr/>
            </a:pPr>
            <a:fld id="{F5C8D481-5EB3-4BB0-842D-EFDD63368360}" type="slidenum">
              <a:rPr kumimoji="0" lang="en-Z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76"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31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2.xml"/><Relationship Id="rId1" Type="http://schemas.openxmlformats.org/officeDocument/2006/relationships/tags" Target="../tags/tag171.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4.xml"/><Relationship Id="rId1" Type="http://schemas.openxmlformats.org/officeDocument/2006/relationships/tags" Target="../tags/tag173.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6.xml"/><Relationship Id="rId1" Type="http://schemas.openxmlformats.org/officeDocument/2006/relationships/tags" Target="../tags/tag175.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8.xml"/><Relationship Id="rId1" Type="http://schemas.openxmlformats.org/officeDocument/2006/relationships/tags" Target="../tags/tag17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ags" Target="../tags/tag179.xml"/><Relationship Id="rId4" Type="http://schemas.openxmlformats.org/officeDocument/2006/relationships/image" Target="../media/image5.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1.xml"/><Relationship Id="rId1" Type="http://schemas.openxmlformats.org/officeDocument/2006/relationships/tags" Target="../tags/tag50.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tags" Target="../tags/tag5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5.xml"/><Relationship Id="rId1" Type="http://schemas.openxmlformats.org/officeDocument/2006/relationships/tags" Target="../tags/tag5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7.xml"/><Relationship Id="rId1" Type="http://schemas.openxmlformats.org/officeDocument/2006/relationships/tags" Target="../tags/tag56.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9.xml"/><Relationship Id="rId1" Type="http://schemas.openxmlformats.org/officeDocument/2006/relationships/tags" Target="../tags/tag58.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1.xml"/><Relationship Id="rId1" Type="http://schemas.openxmlformats.org/officeDocument/2006/relationships/tags" Target="../tags/tag6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7.xml"/><Relationship Id="rId1" Type="http://schemas.openxmlformats.org/officeDocument/2006/relationships/tags" Target="../tags/tag66.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9.xml"/><Relationship Id="rId1" Type="http://schemas.openxmlformats.org/officeDocument/2006/relationships/tags" Target="../tags/tag68.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1.xml"/><Relationship Id="rId1" Type="http://schemas.openxmlformats.org/officeDocument/2006/relationships/tags" Target="../tags/tag7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3.xml"/><Relationship Id="rId1" Type="http://schemas.openxmlformats.org/officeDocument/2006/relationships/tags" Target="../tags/tag7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5.xml"/><Relationship Id="rId1" Type="http://schemas.openxmlformats.org/officeDocument/2006/relationships/tags" Target="../tags/tag7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7.xml"/><Relationship Id="rId1" Type="http://schemas.openxmlformats.org/officeDocument/2006/relationships/tags" Target="../tags/tag76.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9.xml"/><Relationship Id="rId1" Type="http://schemas.openxmlformats.org/officeDocument/2006/relationships/tags" Target="../tags/tag78.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1.xml"/><Relationship Id="rId1" Type="http://schemas.openxmlformats.org/officeDocument/2006/relationships/tags" Target="../tags/tag80.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3.xml"/><Relationship Id="rId1" Type="http://schemas.openxmlformats.org/officeDocument/2006/relationships/tags" Target="../tags/tag82.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7.xml"/><Relationship Id="rId1" Type="http://schemas.openxmlformats.org/officeDocument/2006/relationships/tags" Target="../tags/tag8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88.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6.xml"/><Relationship Id="rId1" Type="http://schemas.openxmlformats.org/officeDocument/2006/relationships/tags" Target="../tags/tag9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8.xml"/><Relationship Id="rId1" Type="http://schemas.openxmlformats.org/officeDocument/2006/relationships/tags" Target="../tags/tag97.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tags" Target="../tags/tag99.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tags" Target="../tags/tag10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tags" Target="../tags/tag105.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tags" Target="../tags/tag10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0.xml"/><Relationship Id="rId1" Type="http://schemas.openxmlformats.org/officeDocument/2006/relationships/tags" Target="../tags/tag109.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tags" Target="../tags/tag111.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tags" Target="../tags/tag1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ags" Target="../tags/tag115.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8.xml"/><Relationship Id="rId1" Type="http://schemas.openxmlformats.org/officeDocument/2006/relationships/tags" Target="../tags/tag11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tags" Target="../tags/tag119.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2.xml"/><Relationship Id="rId1" Type="http://schemas.openxmlformats.org/officeDocument/2006/relationships/tags" Target="../tags/tag121.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4.xml"/><Relationship Id="rId1" Type="http://schemas.openxmlformats.org/officeDocument/2006/relationships/tags" Target="../tags/tag123.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6.xml"/><Relationship Id="rId1" Type="http://schemas.openxmlformats.org/officeDocument/2006/relationships/tags" Target="../tags/tag125.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8.xml"/><Relationship Id="rId1" Type="http://schemas.openxmlformats.org/officeDocument/2006/relationships/tags" Target="../tags/tag127.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0.xml"/><Relationship Id="rId1" Type="http://schemas.openxmlformats.org/officeDocument/2006/relationships/tags" Target="../tags/tag129.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2.xml"/><Relationship Id="rId1" Type="http://schemas.openxmlformats.org/officeDocument/2006/relationships/tags" Target="../tags/tag13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4.xml"/><Relationship Id="rId1" Type="http://schemas.openxmlformats.org/officeDocument/2006/relationships/tags" Target="../tags/tag13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135.xml"/><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2.xml"/><Relationship Id="rId1" Type="http://schemas.openxmlformats.org/officeDocument/2006/relationships/tags" Target="../tags/tag14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4.xml"/><Relationship Id="rId1" Type="http://schemas.openxmlformats.org/officeDocument/2006/relationships/tags" Target="../tags/tag14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6.xml"/><Relationship Id="rId1" Type="http://schemas.openxmlformats.org/officeDocument/2006/relationships/tags" Target="../tags/tag145.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48.xml"/><Relationship Id="rId1" Type="http://schemas.openxmlformats.org/officeDocument/2006/relationships/tags" Target="../tags/tag14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0.xml"/><Relationship Id="rId1" Type="http://schemas.openxmlformats.org/officeDocument/2006/relationships/tags" Target="../tags/tag149.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2.xml"/><Relationship Id="rId1" Type="http://schemas.openxmlformats.org/officeDocument/2006/relationships/tags" Target="../tags/tag15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4.xml"/><Relationship Id="rId1" Type="http://schemas.openxmlformats.org/officeDocument/2006/relationships/tags" Target="../tags/tag153.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6.xml"/><Relationship Id="rId1" Type="http://schemas.openxmlformats.org/officeDocument/2006/relationships/tags" Target="../tags/tag155.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58.xml"/><Relationship Id="rId1" Type="http://schemas.openxmlformats.org/officeDocument/2006/relationships/tags" Target="../tags/tag157.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0.xml"/><Relationship Id="rId1" Type="http://schemas.openxmlformats.org/officeDocument/2006/relationships/tags" Target="../tags/tag159.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2.xml"/><Relationship Id="rId1" Type="http://schemas.openxmlformats.org/officeDocument/2006/relationships/tags" Target="../tags/tag16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4.xml"/><Relationship Id="rId1" Type="http://schemas.openxmlformats.org/officeDocument/2006/relationships/tags" Target="../tags/tag163.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6.xml"/><Relationship Id="rId1" Type="http://schemas.openxmlformats.org/officeDocument/2006/relationships/tags" Target="../tags/tag16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8.xml"/><Relationship Id="rId1" Type="http://schemas.openxmlformats.org/officeDocument/2006/relationships/tags" Target="../tags/tag167.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0.xml"/><Relationship Id="rId1" Type="http://schemas.openxmlformats.org/officeDocument/2006/relationships/tags" Target="../tags/tag16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14096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9504843" y="5944195"/>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799856" y="5944195"/>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12555" y="5944195"/>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
        <p:nvSpPr>
          <p:cNvPr id="4" name="Picture Placeholder 3"/>
          <p:cNvSpPr>
            <a:spLocks noGrp="1"/>
          </p:cNvSpPr>
          <p:nvPr>
            <p:ph type="pic" sz="quarter" idx="12"/>
          </p:nvPr>
        </p:nvSpPr>
        <p:spPr>
          <a:xfrm>
            <a:off x="1" y="3703753"/>
            <a:ext cx="2783632" cy="1512888"/>
          </a:xfrm>
        </p:spPr>
        <p:txBody>
          <a:bodyPr/>
          <a:lstStyle/>
          <a:p>
            <a:endParaRPr lang="en-ZA" dirty="0"/>
          </a:p>
        </p:txBody>
      </p:sp>
      <p:sp>
        <p:nvSpPr>
          <p:cNvPr id="11" name="Picture Placeholder 3"/>
          <p:cNvSpPr>
            <a:spLocks noGrp="1"/>
          </p:cNvSpPr>
          <p:nvPr>
            <p:ph type="pic" sz="quarter" idx="13"/>
          </p:nvPr>
        </p:nvSpPr>
        <p:spPr>
          <a:xfrm>
            <a:off x="2783633" y="3724723"/>
            <a:ext cx="2232247" cy="1512888"/>
          </a:xfrm>
        </p:spPr>
        <p:txBody>
          <a:bodyPr/>
          <a:lstStyle/>
          <a:p>
            <a:endParaRPr lang="en-ZA" dirty="0"/>
          </a:p>
        </p:txBody>
      </p:sp>
      <p:sp>
        <p:nvSpPr>
          <p:cNvPr id="13" name="Picture Placeholder 3"/>
          <p:cNvSpPr>
            <a:spLocks noGrp="1"/>
          </p:cNvSpPr>
          <p:nvPr>
            <p:ph type="pic" sz="quarter" idx="14"/>
          </p:nvPr>
        </p:nvSpPr>
        <p:spPr>
          <a:xfrm>
            <a:off x="5015881" y="3703753"/>
            <a:ext cx="2141091" cy="1512888"/>
          </a:xfrm>
        </p:spPr>
        <p:txBody>
          <a:bodyPr/>
          <a:lstStyle/>
          <a:p>
            <a:endParaRPr lang="en-ZA" dirty="0"/>
          </a:p>
        </p:txBody>
      </p:sp>
      <p:sp>
        <p:nvSpPr>
          <p:cNvPr id="14" name="Picture Placeholder 3"/>
          <p:cNvSpPr>
            <a:spLocks noGrp="1"/>
          </p:cNvSpPr>
          <p:nvPr>
            <p:ph type="pic" sz="quarter" idx="15"/>
          </p:nvPr>
        </p:nvSpPr>
        <p:spPr>
          <a:xfrm>
            <a:off x="7156971" y="3703753"/>
            <a:ext cx="2035373" cy="1512888"/>
          </a:xfrm>
        </p:spPr>
        <p:txBody>
          <a:bodyPr/>
          <a:lstStyle/>
          <a:p>
            <a:endParaRPr lang="en-ZA" dirty="0"/>
          </a:p>
        </p:txBody>
      </p:sp>
      <p:sp>
        <p:nvSpPr>
          <p:cNvPr id="16" name="Picture Placeholder 3"/>
          <p:cNvSpPr>
            <a:spLocks noGrp="1"/>
          </p:cNvSpPr>
          <p:nvPr>
            <p:ph type="pic" sz="quarter" idx="16"/>
          </p:nvPr>
        </p:nvSpPr>
        <p:spPr>
          <a:xfrm>
            <a:off x="9192344" y="3721527"/>
            <a:ext cx="2999656" cy="1512888"/>
          </a:xfrm>
        </p:spPr>
        <p:txBody>
          <a:bodyPr/>
          <a:lstStyle/>
          <a:p>
            <a:endParaRPr lang="en-ZA" dirty="0"/>
          </a:p>
        </p:txBody>
      </p:sp>
      <p:sp>
        <p:nvSpPr>
          <p:cNvPr id="3" name="Slide Number Placeholder 2"/>
          <p:cNvSpPr>
            <a:spLocks noGrp="1"/>
          </p:cNvSpPr>
          <p:nvPr>
            <p:ph type="sldNum" sz="quarter" idx="17"/>
          </p:nvPr>
        </p:nvSpPr>
        <p:spPr/>
        <p:txBody>
          <a:bodyPr/>
          <a:lstStyle/>
          <a:p>
            <a:fld id="{8406839F-D7A4-4E5D-B93D-768AD4D1DB36}" type="slidenum">
              <a:rPr lang="en-ZA" smtClean="0">
                <a:solidFill>
                  <a:srgbClr val="335B74"/>
                </a:solidFill>
              </a:rPr>
              <a:pPr/>
              <a:t>‹#›</a:t>
            </a:fld>
            <a:endParaRPr lang="en-ZA" dirty="0">
              <a:solidFill>
                <a:srgbClr val="335B74"/>
              </a:solidFill>
            </a:endParaRPr>
          </a:p>
        </p:txBody>
      </p:sp>
      <p:sp>
        <p:nvSpPr>
          <p:cNvPr id="6" name="Title 5"/>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7575705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8" name="Text Placeholder 4"/>
          <p:cNvSpPr>
            <a:spLocks noGrp="1"/>
          </p:cNvSpPr>
          <p:nvPr>
            <p:ph type="body" sz="quarter" idx="10" hasCustomPrompt="1"/>
          </p:nvPr>
        </p:nvSpPr>
        <p:spPr>
          <a:xfrm>
            <a:off x="551383" y="5681849"/>
            <a:ext cx="11017225" cy="409469"/>
          </a:xfrm>
        </p:spPr>
        <p:txBody>
          <a:bodyPr bIns="0" anchor="b">
            <a:noAutofit/>
          </a:bodyPr>
          <a:lstStyle>
            <a:lvl1pPr>
              <a:spcBef>
                <a:spcPts val="0"/>
              </a:spcBef>
              <a:defRPr sz="800" b="0"/>
            </a:lvl1pPr>
          </a:lstStyle>
          <a:p>
            <a:pPr lvl="0"/>
            <a:r>
              <a:rPr lang="en-US" dirty="0"/>
              <a:t>Source: Xxx</a:t>
            </a:r>
          </a:p>
        </p:txBody>
      </p:sp>
      <p:sp>
        <p:nvSpPr>
          <p:cNvPr id="9" name="Isosceles Triangle 8"/>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08460198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398" y="3645024"/>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206971" y="3645024"/>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95399" y="141277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85431938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74860" y="1412776"/>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70007" y="1412776"/>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186433" y="1412776"/>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74861" y="393305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6303123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695400" y="1412776"/>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95400" y="2975180"/>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95400" y="4537584"/>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30" y="1412776"/>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5870579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7919897" y="1432991"/>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7919897" y="2995395"/>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7919897" y="4557799"/>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694446" y="1427497"/>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38208825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ack Slide &quot;Thank You&quot;">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www.westerncape.gov.za</a:t>
            </a:r>
          </a:p>
        </p:txBody>
      </p:sp>
      <p:sp>
        <p:nvSpPr>
          <p:cNvPr id="6" name="Rectangle 5"/>
          <p:cNvSpPr/>
          <p:nvPr userDrawn="1"/>
        </p:nvSpPr>
        <p:spPr>
          <a:xfrm>
            <a:off x="650077" y="476672"/>
            <a:ext cx="2095445" cy="584775"/>
          </a:xfrm>
          <a:prstGeom prst="rect">
            <a:avLst/>
          </a:prstGeom>
        </p:spPr>
        <p:txBody>
          <a:bodyPr wrap="none">
            <a:spAutoFit/>
          </a:bodyPr>
          <a:lstStyle/>
          <a:p>
            <a:r>
              <a:rPr lang="en-US" sz="3200" b="1" dirty="0">
                <a:solidFill>
                  <a:prstClr val="white"/>
                </a:solidFill>
                <a:latin typeface="Bradley Hand ITC" panose="03070402050302030203" pitchFamily="66" charset="0"/>
              </a:rPr>
              <a:t>Contact Us</a:t>
            </a:r>
            <a:endParaRPr lang="en-GB" sz="2400" b="1" dirty="0">
              <a:solidFill>
                <a:prstClr val="white"/>
              </a:solidFill>
              <a:latin typeface="Bradley Hand ITC" panose="03070402050302030203" pitchFamily="66" charset="0"/>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4903" y="1923155"/>
            <a:ext cx="3214464" cy="6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99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ck Slide &quot;Thank You&quot;">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1" dirty="0">
                <a:solidFill>
                  <a:prstClr val="white"/>
                </a:solidFill>
                <a:latin typeface="Bradley Hand ITC" panose="03070402050302030203" pitchFamily="66" charset="0"/>
                <a:cs typeface="Arabic Typesetting" panose="03020402040406030203" pitchFamily="66" charset="-78"/>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val="2014702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8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695399" y="1412777"/>
            <a:ext cx="10838996"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5356440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ubtitle, Content and Footn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42208079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67409" y="1196752"/>
            <a:ext cx="10585175" cy="3600400"/>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spTree>
    <p:extLst>
      <p:ext uri="{BB962C8B-B14F-4D97-AF65-F5344CB8AC3E}">
        <p14:creationId xmlns:p14="http://schemas.microsoft.com/office/powerpoint/2010/main" val="29624611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695400" y="1412775"/>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01035366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04512"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7954110" y="1412774"/>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695399" y="1412775"/>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28909227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1412776"/>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56040" y="1412776"/>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3532181"/>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26225290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4263468"/>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21827" y="4263468"/>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1562397"/>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85375175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398" y="3645024"/>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206971" y="3645024"/>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95399" y="141277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44888188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74860" y="1412776"/>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70007" y="1412776"/>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186433" y="1412776"/>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74861" y="393305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1290497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99" y="180976"/>
            <a:ext cx="10873209" cy="559256"/>
          </a:xfrm>
        </p:spPr>
        <p:txBody>
          <a:bodyPr wrap="none">
            <a:noAutofit/>
          </a:bodyPr>
          <a:lstStyle>
            <a:lvl1pPr>
              <a:defRPr/>
            </a:lvl1pPr>
          </a:lstStyle>
          <a:p>
            <a:r>
              <a:rPr lang="en-US" dirty="0"/>
              <a:t>Title</a:t>
            </a:r>
            <a:endParaRPr lang="en-ZA" dirty="0"/>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1C05B66C-8BBC-4727-B35B-1A99CC565EDC}" type="slidenum">
              <a:rPr lang="en-ZA" smtClean="0">
                <a:solidFill>
                  <a:srgbClr val="335B74"/>
                </a:solidFill>
              </a:rPr>
              <a:pPr/>
              <a:t>‹#›</a:t>
            </a:fld>
            <a:endParaRPr lang="en-ZA" dirty="0">
              <a:solidFill>
                <a:srgbClr val="335B74"/>
              </a:solidFill>
            </a:endParaRPr>
          </a:p>
        </p:txBody>
      </p:sp>
      <p:sp>
        <p:nvSpPr>
          <p:cNvPr id="10" name="Text Placeholder 4"/>
          <p:cNvSpPr>
            <a:spLocks noGrp="1"/>
          </p:cNvSpPr>
          <p:nvPr>
            <p:ph type="body" sz="quarter" idx="10"/>
          </p:nvPr>
        </p:nvSpPr>
        <p:spPr>
          <a:xfrm>
            <a:off x="695398" y="1174643"/>
            <a:ext cx="10873209"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a:spLocks/>
          </p:cNvSpPr>
          <p:nvPr userDrawn="1">
            <p:custDataLst>
              <p:tags r:id="rId2"/>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sp>
        <p:nvSpPr>
          <p:cNvPr id="11" name="Footer Placeholder 4"/>
          <p:cNvSpPr txBox="1">
            <a:spLocks/>
          </p:cNvSpPr>
          <p:nvPr userDrawn="1"/>
        </p:nvSpPr>
        <p:spPr>
          <a:xfrm>
            <a:off x="7871337" y="6468150"/>
            <a:ext cx="2977191"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900" dirty="0">
                <a:solidFill>
                  <a:srgbClr val="998F86"/>
                </a:solidFill>
              </a:rPr>
              <a:t>Bergrivier Municipality: 4th Generation IDP Support</a:t>
            </a:r>
            <a:endParaRPr lang="en-GB" sz="900" dirty="0">
              <a:solidFill>
                <a:srgbClr val="998F86"/>
              </a:solidFill>
            </a:endParaRPr>
          </a:p>
        </p:txBody>
      </p:sp>
    </p:spTree>
    <p:extLst>
      <p:ext uri="{BB962C8B-B14F-4D97-AF65-F5344CB8AC3E}">
        <p14:creationId xmlns:p14="http://schemas.microsoft.com/office/powerpoint/2010/main" val="421687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695400" y="1412776"/>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95400" y="2975180"/>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95400" y="4537584"/>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30" y="1412776"/>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10266314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7919897" y="1432991"/>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7919897" y="2995395"/>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7919897" y="4557799"/>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694446" y="1427497"/>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3339586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chemeClr val="tx2"/>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www.westerncape.gov.za</a:t>
            </a:r>
          </a:p>
        </p:txBody>
      </p:sp>
      <p:sp>
        <p:nvSpPr>
          <p:cNvPr id="6" name="Rectangle 5"/>
          <p:cNvSpPr/>
          <p:nvPr userDrawn="1"/>
        </p:nvSpPr>
        <p:spPr>
          <a:xfrm>
            <a:off x="650077" y="476672"/>
            <a:ext cx="2095445" cy="584775"/>
          </a:xfrm>
          <a:prstGeom prst="rect">
            <a:avLst/>
          </a:prstGeom>
        </p:spPr>
        <p:txBody>
          <a:bodyPr wrap="none">
            <a:spAutoFit/>
          </a:bodyPr>
          <a:lstStyle/>
          <a:p>
            <a:r>
              <a:rPr lang="en-US" sz="3200" b="1" dirty="0">
                <a:solidFill>
                  <a:prstClr val="white"/>
                </a:solidFill>
                <a:latin typeface="Bradley Hand ITC" panose="03070402050302030203" pitchFamily="66" charset="0"/>
              </a:rPr>
              <a:t>Contact Us</a:t>
            </a:r>
            <a:endParaRPr lang="en-GB" sz="2400" b="1" dirty="0">
              <a:solidFill>
                <a:prstClr val="white"/>
              </a:solidFill>
              <a:latin typeface="Bradley Hand ITC" panose="03070402050302030203" pitchFamily="66" charset="0"/>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4903" y="1923155"/>
            <a:ext cx="3214464" cy="6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275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 Slide &quot;Thank You&quot;">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1" dirty="0">
                <a:solidFill>
                  <a:prstClr val="white"/>
                </a:solidFill>
                <a:latin typeface="Bradley Hand ITC" panose="03070402050302030203" pitchFamily="66" charset="0"/>
                <a:cs typeface="Arabic Typesetting" panose="03020402040406030203" pitchFamily="66" charset="-78"/>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val="2200582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8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360640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4" name="Date Placeholder 3"/>
          <p:cNvSpPr>
            <a:spLocks noGrp="1"/>
          </p:cNvSpPr>
          <p:nvPr>
            <p:ph type="dt" sz="half" idx="10"/>
          </p:nvPr>
        </p:nvSpPr>
        <p:spPr/>
        <p:txBody>
          <a:bodyPr/>
          <a:lstStyle/>
          <a:p>
            <a:fld id="{988BBEF9-8A0D-40BE-B39D-3BF38973BE6B}" type="datetime1">
              <a:rPr lang="en-US" smtClean="0">
                <a:solidFill>
                  <a:srgbClr val="8BAA00">
                    <a:lumMod val="50000"/>
                  </a:srgbClr>
                </a:solidFill>
              </a:rPr>
              <a:pPr/>
              <a:t>4/19/2022</a:t>
            </a:fld>
            <a:endParaRPr lang="en-US" dirty="0">
              <a:solidFill>
                <a:srgbClr val="8BAA00">
                  <a:lumMod val="50000"/>
                </a:srgbClr>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407814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2255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5" name="Date Placeholder 4"/>
          <p:cNvSpPr>
            <a:spLocks noGrp="1"/>
          </p:cNvSpPr>
          <p:nvPr>
            <p:ph type="dt" sz="half" idx="10"/>
          </p:nvPr>
        </p:nvSpPr>
        <p:spPr/>
        <p:txBody>
          <a:bodyPr/>
          <a:lstStyle/>
          <a:p>
            <a:fld id="{6CA17D42-FB23-4862-855E-CFC2C78265D8}" type="datetime1">
              <a:rPr lang="en-US" smtClean="0">
                <a:solidFill>
                  <a:srgbClr val="8BAA00">
                    <a:lumMod val="50000"/>
                  </a:srgbClr>
                </a:solidFill>
              </a:rPr>
              <a:pPr/>
              <a:t>4/19/2022</a:t>
            </a:fld>
            <a:endParaRPr lang="en-US" dirty="0">
              <a:solidFill>
                <a:srgbClr val="8BAA00">
                  <a:lumMod val="50000"/>
                </a:srgbClr>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30290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solidFill>
                  <a:srgbClr val="8BAA00">
                    <a:lumMod val="50000"/>
                  </a:srgbClr>
                </a:solidFill>
              </a:rPr>
              <a:pPr/>
              <a:t>‹#›</a:t>
            </a:fld>
            <a:endParaRPr dirty="0">
              <a:solidFill>
                <a:srgbClr val="8BAA00">
                  <a:lumMod val="50000"/>
                </a:srgbClr>
              </a:solidFill>
            </a:endParaRPr>
          </a:p>
        </p:txBody>
      </p:sp>
      <p:sp>
        <p:nvSpPr>
          <p:cNvPr id="7" name="Date Placeholder 6"/>
          <p:cNvSpPr>
            <a:spLocks noGrp="1"/>
          </p:cNvSpPr>
          <p:nvPr>
            <p:ph type="dt" sz="half" idx="10"/>
          </p:nvPr>
        </p:nvSpPr>
        <p:spPr/>
        <p:txBody>
          <a:bodyPr/>
          <a:lstStyle/>
          <a:p>
            <a:fld id="{1A582E4E-53E8-4088-9A4E-A379CCA5FBC3}" type="datetime1">
              <a:rPr lang="en-US" smtClean="0">
                <a:solidFill>
                  <a:srgbClr val="8BAA00">
                    <a:lumMod val="50000"/>
                  </a:srgbClr>
                </a:solidFill>
              </a:rPr>
              <a:pPr/>
              <a:t>4/19/2022</a:t>
            </a:fld>
            <a:endParaRPr lang="en-US" dirty="0">
              <a:solidFill>
                <a:srgbClr val="8BAA00">
                  <a:lumMod val="50000"/>
                </a:srgbClr>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195586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3" name="Date Placeholder 2"/>
          <p:cNvSpPr>
            <a:spLocks noGrp="1"/>
          </p:cNvSpPr>
          <p:nvPr>
            <p:ph type="dt" sz="half" idx="10"/>
          </p:nvPr>
        </p:nvSpPr>
        <p:spPr/>
        <p:txBody>
          <a:bodyPr/>
          <a:lstStyle/>
          <a:p>
            <a:fld id="{73E9BB12-D214-4CCA-A2EE-F0E90CD2E4EF}" type="datetime1">
              <a:rPr lang="en-US" smtClean="0">
                <a:solidFill>
                  <a:srgbClr val="8BAA00">
                    <a:lumMod val="50000"/>
                  </a:srgbClr>
                </a:solidFill>
              </a:rPr>
              <a:pPr/>
              <a:t>4/19/2022</a:t>
            </a:fld>
            <a:endParaRPr lang="en-US" dirty="0">
              <a:solidFill>
                <a:srgbClr val="8BAA00">
                  <a:lumMod val="50000"/>
                </a:srgbClr>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149402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4" name="Text Placeholder 4"/>
          <p:cNvSpPr>
            <a:spLocks noGrp="1"/>
          </p:cNvSpPr>
          <p:nvPr>
            <p:ph type="body" sz="quarter" idx="10"/>
          </p:nvPr>
        </p:nvSpPr>
        <p:spPr>
          <a:xfrm>
            <a:off x="695400" y="1196753"/>
            <a:ext cx="5184575" cy="4896073"/>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4"/>
          <p:cNvSpPr>
            <a:spLocks noGrp="1"/>
          </p:cNvSpPr>
          <p:nvPr>
            <p:ph type="body" sz="quarter" idx="11"/>
          </p:nvPr>
        </p:nvSpPr>
        <p:spPr>
          <a:xfrm>
            <a:off x="6312025" y="1196753"/>
            <a:ext cx="5222370"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Isosceles Triangle 7"/>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42597054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2" name="Date Placeholder 1"/>
          <p:cNvSpPr>
            <a:spLocks noGrp="1"/>
          </p:cNvSpPr>
          <p:nvPr>
            <p:ph type="dt" sz="half" idx="10"/>
          </p:nvPr>
        </p:nvSpPr>
        <p:spPr/>
        <p:txBody>
          <a:bodyPr/>
          <a:lstStyle/>
          <a:p>
            <a:fld id="{B350ED20-9580-4A3F-B8D5-3CABFCB47640}" type="datetime1">
              <a:rPr lang="en-US" smtClean="0">
                <a:solidFill>
                  <a:srgbClr val="8BAA00">
                    <a:lumMod val="50000"/>
                  </a:srgbClr>
                </a:solidFill>
              </a:rPr>
              <a:pPr/>
              <a:t>4/19/2022</a:t>
            </a:fld>
            <a:endParaRPr lang="en-US" dirty="0">
              <a:solidFill>
                <a:srgbClr val="8BAA00">
                  <a:lumMod val="50000"/>
                </a:srgbClr>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31246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5" name="Date Placeholder 4"/>
          <p:cNvSpPr>
            <a:spLocks noGrp="1"/>
          </p:cNvSpPr>
          <p:nvPr>
            <p:ph type="dt" sz="half" idx="10"/>
          </p:nvPr>
        </p:nvSpPr>
        <p:spPr/>
        <p:txBody>
          <a:bodyPr/>
          <a:lstStyle/>
          <a:p>
            <a:fld id="{C9DD4C3C-FC57-4F1D-BBEF-715D227BC8F1}" type="datetime1">
              <a:rPr lang="en-US" smtClean="0">
                <a:solidFill>
                  <a:srgbClr val="8BAA00">
                    <a:lumMod val="50000"/>
                  </a:srgbClr>
                </a:solidFill>
              </a:rPr>
              <a:pPr/>
              <a:t>4/19/2022</a:t>
            </a:fld>
            <a:endParaRPr lang="en-US" dirty="0">
              <a:solidFill>
                <a:srgbClr val="8BAA00">
                  <a:lumMod val="50000"/>
                </a:srgbClr>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25574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5" name="Date Placeholder 4"/>
          <p:cNvSpPr>
            <a:spLocks noGrp="1"/>
          </p:cNvSpPr>
          <p:nvPr>
            <p:ph type="dt" sz="half" idx="10"/>
          </p:nvPr>
        </p:nvSpPr>
        <p:spPr/>
        <p:txBody>
          <a:bodyPr/>
          <a:lstStyle/>
          <a:p>
            <a:fld id="{1BE2FAF1-9F82-45D7-AC8E-935ABEEBACC3}" type="datetime1">
              <a:rPr lang="en-US" smtClean="0">
                <a:solidFill>
                  <a:srgbClr val="8BAA00">
                    <a:lumMod val="50000"/>
                  </a:srgbClr>
                </a:solidFill>
              </a:rPr>
              <a:pPr/>
              <a:t>4/19/2022</a:t>
            </a:fld>
            <a:endParaRPr lang="en-US" dirty="0">
              <a:solidFill>
                <a:srgbClr val="8BAA00">
                  <a:lumMod val="50000"/>
                </a:srgbClr>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35295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4" name="Date Placeholder 3"/>
          <p:cNvSpPr>
            <a:spLocks noGrp="1"/>
          </p:cNvSpPr>
          <p:nvPr>
            <p:ph type="dt" sz="half" idx="10"/>
          </p:nvPr>
        </p:nvSpPr>
        <p:spPr/>
        <p:txBody>
          <a:bodyPr/>
          <a:lstStyle/>
          <a:p>
            <a:fld id="{5070716D-6779-4284-BB21-526018D56102}" type="datetime1">
              <a:rPr lang="en-US" smtClean="0">
                <a:solidFill>
                  <a:srgbClr val="8BAA00">
                    <a:lumMod val="50000"/>
                  </a:srgbClr>
                </a:solidFill>
              </a:rPr>
              <a:pPr/>
              <a:t>4/19/2022</a:t>
            </a:fld>
            <a:endParaRPr lang="en-US" dirty="0">
              <a:solidFill>
                <a:srgbClr val="8BAA00">
                  <a:lumMod val="50000"/>
                </a:srgbClr>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363593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solidFill>
                  <a:srgbClr val="8BAA00">
                    <a:lumMod val="50000"/>
                  </a:srgbClr>
                </a:solidFill>
              </a:rPr>
              <a:pPr/>
              <a:t>‹#›</a:t>
            </a:fld>
            <a:endParaRPr>
              <a:solidFill>
                <a:srgbClr val="8BAA00">
                  <a:lumMod val="50000"/>
                </a:srgbClr>
              </a:solidFill>
            </a:endParaRPr>
          </a:p>
        </p:txBody>
      </p:sp>
      <p:sp>
        <p:nvSpPr>
          <p:cNvPr id="4" name="Date Placeholder 3"/>
          <p:cNvSpPr>
            <a:spLocks noGrp="1"/>
          </p:cNvSpPr>
          <p:nvPr>
            <p:ph type="dt" sz="half" idx="10"/>
          </p:nvPr>
        </p:nvSpPr>
        <p:spPr/>
        <p:txBody>
          <a:bodyPr/>
          <a:lstStyle/>
          <a:p>
            <a:fld id="{160BEE31-C4A3-4F63-A837-B2394D9981DB}" type="datetime1">
              <a:rPr lang="en-US" smtClean="0">
                <a:solidFill>
                  <a:srgbClr val="8BAA00">
                    <a:lumMod val="50000"/>
                  </a:srgbClr>
                </a:solidFill>
              </a:rPr>
              <a:pPr/>
              <a:t>4/19/2022</a:t>
            </a:fld>
            <a:endParaRPr lang="en-US" dirty="0">
              <a:solidFill>
                <a:srgbClr val="8BAA00">
                  <a:lumMod val="50000"/>
                </a:srgbClr>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39811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dirty="0"/>
              <a:t>Click to edit </a:t>
            </a:r>
            <a:br>
              <a:rPr lang="en-US" dirty="0"/>
            </a:br>
            <a:r>
              <a:rPr lang="en-US" dirty="0"/>
              <a:t>Master title style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ZA" smtClean="0">
                <a:solidFill>
                  <a:srgbClr val="8BAA00">
                    <a:lumMod val="50000"/>
                  </a:srgbClr>
                </a:solidFill>
              </a:rPr>
              <a:pPr/>
              <a:t>‹#›</a:t>
            </a:fld>
            <a:endParaRPr lang="en-ZA" dirty="0">
              <a:solidFill>
                <a:srgbClr val="8BAA00">
                  <a:lumMod val="50000"/>
                </a:srgbClr>
              </a:solidFill>
            </a:endParaRPr>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endParaRPr lang="en-US" sz="1200" dirty="0">
              <a:solidFill>
                <a:srgbClr val="4D3E2F">
                  <a:lumMod val="75000"/>
                  <a:lumOff val="25000"/>
                </a:srgbClr>
              </a:solidFill>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ZA"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734523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14096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9504843" y="5944195"/>
            <a:ext cx="2016224" cy="365125"/>
          </a:xfrm>
          <a:prstGeom prst="rect">
            <a:avLst/>
          </a:prstGeom>
        </p:spPr>
        <p:txBody>
          <a:bodyPr vert="horz" lIns="91440" tIns="45720" rIns="91440" bIns="45720" rtlCol="0" anchor="ctr"/>
          <a:lstStyle>
            <a:lvl1pPr algn="r">
              <a:defRPr sz="1100">
                <a:solidFill>
                  <a:schemeClr val="bg1"/>
                </a:solidFill>
              </a:defRPr>
            </a:lvl1pPr>
          </a:lstStyle>
          <a:p>
            <a:r>
              <a:rPr lang="en-US">
                <a:solidFill>
                  <a:prstClr val="white"/>
                </a:solidFill>
              </a:rPr>
              <a:t>6 August 2019</a:t>
            </a:r>
            <a:endParaRPr lang="en-GB" dirty="0">
              <a:solidFill>
                <a:prstClr val="white"/>
              </a:solidFill>
            </a:endParaRPr>
          </a:p>
        </p:txBody>
      </p:sp>
      <p:sp>
        <p:nvSpPr>
          <p:cNvPr id="17" name="Text Placeholder 16"/>
          <p:cNvSpPr>
            <a:spLocks noGrp="1"/>
          </p:cNvSpPr>
          <p:nvPr>
            <p:ph type="body" sz="quarter" idx="10" hasCustomPrompt="1"/>
          </p:nvPr>
        </p:nvSpPr>
        <p:spPr>
          <a:xfrm>
            <a:off x="4799856" y="5944195"/>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12555" y="5944195"/>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
        <p:nvSpPr>
          <p:cNvPr id="4" name="Picture Placeholder 3"/>
          <p:cNvSpPr>
            <a:spLocks noGrp="1"/>
          </p:cNvSpPr>
          <p:nvPr>
            <p:ph type="pic" sz="quarter" idx="12"/>
          </p:nvPr>
        </p:nvSpPr>
        <p:spPr>
          <a:xfrm>
            <a:off x="1" y="3703753"/>
            <a:ext cx="2783632" cy="1512888"/>
          </a:xfrm>
        </p:spPr>
        <p:txBody>
          <a:bodyPr/>
          <a:lstStyle/>
          <a:p>
            <a:endParaRPr lang="en-ZA"/>
          </a:p>
        </p:txBody>
      </p:sp>
      <p:sp>
        <p:nvSpPr>
          <p:cNvPr id="11" name="Picture Placeholder 3"/>
          <p:cNvSpPr>
            <a:spLocks noGrp="1"/>
          </p:cNvSpPr>
          <p:nvPr>
            <p:ph type="pic" sz="quarter" idx="13"/>
          </p:nvPr>
        </p:nvSpPr>
        <p:spPr>
          <a:xfrm>
            <a:off x="2783633" y="3724723"/>
            <a:ext cx="2232247" cy="1512888"/>
          </a:xfrm>
        </p:spPr>
        <p:txBody>
          <a:bodyPr/>
          <a:lstStyle/>
          <a:p>
            <a:endParaRPr lang="en-ZA"/>
          </a:p>
        </p:txBody>
      </p:sp>
      <p:sp>
        <p:nvSpPr>
          <p:cNvPr id="13" name="Picture Placeholder 3"/>
          <p:cNvSpPr>
            <a:spLocks noGrp="1"/>
          </p:cNvSpPr>
          <p:nvPr>
            <p:ph type="pic" sz="quarter" idx="14"/>
          </p:nvPr>
        </p:nvSpPr>
        <p:spPr>
          <a:xfrm>
            <a:off x="5015881" y="3703753"/>
            <a:ext cx="2141091" cy="1512888"/>
          </a:xfrm>
        </p:spPr>
        <p:txBody>
          <a:bodyPr/>
          <a:lstStyle/>
          <a:p>
            <a:endParaRPr lang="en-ZA"/>
          </a:p>
        </p:txBody>
      </p:sp>
      <p:sp>
        <p:nvSpPr>
          <p:cNvPr id="14" name="Picture Placeholder 3"/>
          <p:cNvSpPr>
            <a:spLocks noGrp="1"/>
          </p:cNvSpPr>
          <p:nvPr>
            <p:ph type="pic" sz="quarter" idx="15"/>
          </p:nvPr>
        </p:nvSpPr>
        <p:spPr>
          <a:xfrm>
            <a:off x="7156971" y="3703753"/>
            <a:ext cx="2035373" cy="1512888"/>
          </a:xfrm>
        </p:spPr>
        <p:txBody>
          <a:bodyPr/>
          <a:lstStyle/>
          <a:p>
            <a:endParaRPr lang="en-ZA"/>
          </a:p>
        </p:txBody>
      </p:sp>
      <p:sp>
        <p:nvSpPr>
          <p:cNvPr id="16" name="Picture Placeholder 3"/>
          <p:cNvSpPr>
            <a:spLocks noGrp="1"/>
          </p:cNvSpPr>
          <p:nvPr>
            <p:ph type="pic" sz="quarter" idx="16"/>
          </p:nvPr>
        </p:nvSpPr>
        <p:spPr>
          <a:xfrm>
            <a:off x="9192344" y="3721527"/>
            <a:ext cx="2999656" cy="1512888"/>
          </a:xfrm>
        </p:spPr>
        <p:txBody>
          <a:bodyPr/>
          <a:lstStyle/>
          <a:p>
            <a:endParaRPr lang="en-ZA"/>
          </a:p>
        </p:txBody>
      </p:sp>
      <p:sp>
        <p:nvSpPr>
          <p:cNvPr id="3" name="Slide Number Placeholder 2"/>
          <p:cNvSpPr>
            <a:spLocks noGrp="1"/>
          </p:cNvSpPr>
          <p:nvPr>
            <p:ph type="sldNum" sz="quarter" idx="17"/>
          </p:nvPr>
        </p:nvSpPr>
        <p:spPr/>
        <p:txBody>
          <a:bodyPr/>
          <a:lstStyle/>
          <a:p>
            <a:fld id="{8406839F-D7A4-4E5D-B93D-768AD4D1DB36}" type="slidenum">
              <a:rPr lang="en-ZA" smtClean="0">
                <a:solidFill>
                  <a:srgbClr val="335B74"/>
                </a:solidFill>
              </a:rPr>
              <a:pPr/>
              <a:t>‹#›</a:t>
            </a:fld>
            <a:endParaRPr lang="en-ZA" dirty="0">
              <a:solidFill>
                <a:srgbClr val="335B74"/>
              </a:solidFill>
            </a:endParaRPr>
          </a:p>
        </p:txBody>
      </p:sp>
      <p:sp>
        <p:nvSpPr>
          <p:cNvPr id="6" name="Title 5"/>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47019713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99" y="180976"/>
            <a:ext cx="10873209" cy="559256"/>
          </a:xfrm>
        </p:spPr>
        <p:txBody>
          <a:bodyPr wrap="none">
            <a:noAutofit/>
          </a:bodyPr>
          <a:lstStyle>
            <a:lvl1pPr>
              <a:defRPr/>
            </a:lvl1pPr>
          </a:lstStyle>
          <a:p>
            <a:r>
              <a:rPr lang="en-US" dirty="0"/>
              <a:t>Title</a:t>
            </a:r>
            <a:endParaRPr lang="en-ZA" dirty="0"/>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1C05B66C-8BBC-4727-B35B-1A99CC565EDC}" type="slidenum">
              <a:rPr lang="en-ZA" smtClean="0">
                <a:solidFill>
                  <a:srgbClr val="335B74"/>
                </a:solidFill>
              </a:rPr>
              <a:pPr/>
              <a:t>‹#›</a:t>
            </a:fld>
            <a:endParaRPr lang="en-ZA" dirty="0">
              <a:solidFill>
                <a:srgbClr val="335B74"/>
              </a:solidFill>
            </a:endParaRPr>
          </a:p>
        </p:txBody>
      </p:sp>
      <p:sp>
        <p:nvSpPr>
          <p:cNvPr id="10" name="Text Placeholder 4"/>
          <p:cNvSpPr>
            <a:spLocks noGrp="1"/>
          </p:cNvSpPr>
          <p:nvPr>
            <p:ph type="body" sz="quarter" idx="10"/>
          </p:nvPr>
        </p:nvSpPr>
        <p:spPr>
          <a:xfrm>
            <a:off x="695398" y="1174643"/>
            <a:ext cx="10873209"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a:spLocks/>
          </p:cNvSpPr>
          <p:nvPr userDrawn="1">
            <p:custDataLst>
              <p:tags r:id="rId2"/>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sp>
        <p:nvSpPr>
          <p:cNvPr id="11" name="Footer Placeholder 4"/>
          <p:cNvSpPr txBox="1">
            <a:spLocks/>
          </p:cNvSpPr>
          <p:nvPr userDrawn="1"/>
        </p:nvSpPr>
        <p:spPr>
          <a:xfrm>
            <a:off x="7871337" y="6468150"/>
            <a:ext cx="2977191"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900" dirty="0">
                <a:solidFill>
                  <a:srgbClr val="998F86"/>
                </a:solidFill>
              </a:rPr>
              <a:t>Bergrivier Municipality: 4th Generation IDP Support</a:t>
            </a:r>
            <a:endParaRPr lang="en-GB" sz="900" dirty="0">
              <a:solidFill>
                <a:srgbClr val="998F86"/>
              </a:solidFill>
            </a:endParaRPr>
          </a:p>
        </p:txBody>
      </p:sp>
    </p:spTree>
    <p:extLst>
      <p:ext uri="{BB962C8B-B14F-4D97-AF65-F5344CB8AC3E}">
        <p14:creationId xmlns:p14="http://schemas.microsoft.com/office/powerpoint/2010/main" val="300868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4" name="Text Placeholder 4"/>
          <p:cNvSpPr>
            <a:spLocks noGrp="1"/>
          </p:cNvSpPr>
          <p:nvPr>
            <p:ph type="body" sz="quarter" idx="10"/>
          </p:nvPr>
        </p:nvSpPr>
        <p:spPr>
          <a:xfrm>
            <a:off x="695400" y="1196753"/>
            <a:ext cx="5184575" cy="4896073"/>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4"/>
          <p:cNvSpPr>
            <a:spLocks noGrp="1"/>
          </p:cNvSpPr>
          <p:nvPr>
            <p:ph type="body" sz="quarter" idx="11"/>
          </p:nvPr>
        </p:nvSpPr>
        <p:spPr>
          <a:xfrm>
            <a:off x="6312025" y="1196753"/>
            <a:ext cx="5222370"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Isosceles Triangle 7"/>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0260306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5400" y="140033"/>
            <a:ext cx="10873208" cy="528708"/>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6" name="Isosceles Triangle 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62122060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5400" y="140033"/>
            <a:ext cx="10873208" cy="528708"/>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6" name="Isosceles Triangle 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4093085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7279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2777"/>
            <a:ext cx="10873208"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0730990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38996"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399" y="1039979"/>
            <a:ext cx="10838996" cy="228781"/>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0571"/>
            <a:ext cx="5184575" cy="468272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4"/>
          <p:cNvSpPr>
            <a:spLocks noGrp="1"/>
          </p:cNvSpPr>
          <p:nvPr>
            <p:ph type="body" sz="quarter" idx="11"/>
          </p:nvPr>
        </p:nvSpPr>
        <p:spPr>
          <a:xfrm>
            <a:off x="6312025" y="1410571"/>
            <a:ext cx="5222370" cy="468272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Isosceles Triangle 1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24874438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00789"/>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799856"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3841013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Text Placeholder 4"/>
          <p:cNvSpPr>
            <a:spLocks noGrp="1"/>
          </p:cNvSpPr>
          <p:nvPr>
            <p:ph type="body" sz="quarter" idx="10" hasCustomPrompt="1"/>
          </p:nvPr>
        </p:nvSpPr>
        <p:spPr>
          <a:xfrm>
            <a:off x="695400" y="5681849"/>
            <a:ext cx="10873208"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1"/>
          </p:nvPr>
        </p:nvSpPr>
        <p:spPr>
          <a:xfrm>
            <a:off x="695400" y="1196752"/>
            <a:ext cx="10873208"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Isosceles Triangle 9"/>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37603458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0" hasCustomPrompt="1"/>
          </p:nvPr>
        </p:nvSpPr>
        <p:spPr>
          <a:xfrm>
            <a:off x="695399" y="5681849"/>
            <a:ext cx="10873209"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695399" y="1196752"/>
            <a:ext cx="5112569"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126235"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13841277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8" name="Text Placeholder 4"/>
          <p:cNvSpPr>
            <a:spLocks noGrp="1"/>
          </p:cNvSpPr>
          <p:nvPr>
            <p:ph type="body" sz="quarter" idx="10" hasCustomPrompt="1"/>
          </p:nvPr>
        </p:nvSpPr>
        <p:spPr>
          <a:xfrm>
            <a:off x="551383" y="5681849"/>
            <a:ext cx="11017225" cy="409469"/>
          </a:xfrm>
        </p:spPr>
        <p:txBody>
          <a:bodyPr bIns="0" anchor="b">
            <a:noAutofit/>
          </a:bodyPr>
          <a:lstStyle>
            <a:lvl1pPr>
              <a:spcBef>
                <a:spcPts val="0"/>
              </a:spcBef>
              <a:defRPr sz="800" b="0"/>
            </a:lvl1pPr>
          </a:lstStyle>
          <a:p>
            <a:pPr lvl="0"/>
            <a:r>
              <a:rPr lang="en-US" dirty="0"/>
              <a:t>Source: Xxx</a:t>
            </a:r>
          </a:p>
        </p:txBody>
      </p:sp>
      <p:sp>
        <p:nvSpPr>
          <p:cNvPr id="9" name="Isosceles Triangle 8"/>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0824382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695399" y="1412777"/>
            <a:ext cx="10838996"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4809442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ubtitle, Content and Footn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1233028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67409" y="1196752"/>
            <a:ext cx="10585175" cy="3600400"/>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spTree>
    <p:extLst>
      <p:ext uri="{BB962C8B-B14F-4D97-AF65-F5344CB8AC3E}">
        <p14:creationId xmlns:p14="http://schemas.microsoft.com/office/powerpoint/2010/main" val="31573387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695400" y="1412775"/>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80046146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7279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2777"/>
            <a:ext cx="10873208"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53014321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04512"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7954110" y="1412774"/>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695399" y="1412775"/>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25842519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1412776"/>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56040" y="1412776"/>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3532181"/>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63959390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4263468"/>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21827" y="4263468"/>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1562397"/>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7514155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398" y="3645024"/>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5" y="3645024"/>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206971" y="3645024"/>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95399" y="141277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01349374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1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74860" y="1412776"/>
            <a:ext cx="331236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70007" y="1412776"/>
            <a:ext cx="343364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186433" y="1412776"/>
            <a:ext cx="3361638"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674861" y="3933056"/>
            <a:ext cx="1087321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695399" y="1039979"/>
            <a:ext cx="10873209"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2" name="Isosceles Triangle 11"/>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04752890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695400" y="1412776"/>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95400" y="2975180"/>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95400" y="4537584"/>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30" y="1412776"/>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3098926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7" name="Picture Placeholder 3"/>
          <p:cNvSpPr>
            <a:spLocks noGrp="1"/>
          </p:cNvSpPr>
          <p:nvPr>
            <p:ph type="pic" sz="quarter" idx="14" hasCustomPrompt="1"/>
          </p:nvPr>
        </p:nvSpPr>
        <p:spPr>
          <a:xfrm>
            <a:off x="7919897" y="1432991"/>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7919897" y="2995395"/>
            <a:ext cx="3614498"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7919897" y="4557799"/>
            <a:ext cx="3614498"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694446" y="1427497"/>
            <a:ext cx="6936466"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400" y="980729"/>
            <a:ext cx="10838995" cy="43204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6288945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chemeClr val="tx2"/>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335B74"/>
                </a:solidFill>
              </a:rPr>
              <a:t>www.westerncape.gov.za</a:t>
            </a:r>
          </a:p>
        </p:txBody>
      </p:sp>
      <p:sp>
        <p:nvSpPr>
          <p:cNvPr id="6" name="Rectangle 5"/>
          <p:cNvSpPr/>
          <p:nvPr userDrawn="1"/>
        </p:nvSpPr>
        <p:spPr>
          <a:xfrm>
            <a:off x="650077" y="476672"/>
            <a:ext cx="2095445" cy="584775"/>
          </a:xfrm>
          <a:prstGeom prst="rect">
            <a:avLst/>
          </a:prstGeom>
        </p:spPr>
        <p:txBody>
          <a:bodyPr wrap="none">
            <a:spAutoFit/>
          </a:bodyPr>
          <a:lstStyle/>
          <a:p>
            <a:r>
              <a:rPr lang="en-US" sz="3200" b="1" dirty="0">
                <a:solidFill>
                  <a:prstClr val="white"/>
                </a:solidFill>
                <a:latin typeface="Bradley Hand ITC" panose="03070402050302030203" pitchFamily="66" charset="0"/>
              </a:rPr>
              <a:t>Contact Us</a:t>
            </a:r>
            <a:endParaRPr lang="en-GB" sz="2400" b="1" dirty="0">
              <a:solidFill>
                <a:prstClr val="white"/>
              </a:solidFill>
              <a:latin typeface="Bradley Hand ITC" panose="03070402050302030203" pitchFamily="66" charset="0"/>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Evironmental Affairs and Development Planning\WCG - Logo - Environmental Affairs and Development Planning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4903" y="1923155"/>
            <a:ext cx="3214464" cy="6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27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ck Slide &quot;Thank You&quot;">
    <p:bg>
      <p:bgPr>
        <a:solidFill>
          <a:schemeClr val="tx2"/>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1" dirty="0">
                <a:solidFill>
                  <a:prstClr val="white"/>
                </a:solidFill>
                <a:latin typeface="Bradley Hand ITC" panose="03070402050302030203" pitchFamily="66" charset="0"/>
                <a:cs typeface="Arabic Typesetting" panose="03020402040406030203" pitchFamily="66" charset="-78"/>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val="999344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remove" grpId="0" nodeType="afterEffect">
                                  <p:stCondLst>
                                    <p:cond delay="500"/>
                                  </p:stCondLst>
                                  <p:iterate type="lt">
                                    <p:tmPct val="8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5571" y="266817"/>
            <a:ext cx="5481463" cy="1761426"/>
          </a:xfrm>
          <a:prstGeom prst="rect">
            <a:avLst/>
          </a:prstGeom>
          <a:noFill/>
          <a:extLst>
            <a:ext uri="{909E8E84-426E-40DD-AFC4-6F175D3DCCD1}">
              <a14:hiddenFill xmlns:a14="http://schemas.microsoft.com/office/drawing/2010/main">
                <a:solidFill>
                  <a:srgbClr val="FFFFFF"/>
                </a:solidFill>
              </a14:hiddenFill>
            </a:ext>
          </a:extLst>
        </p:spPr>
      </p:pic>
      <p:sp>
        <p:nvSpPr>
          <p:cNvPr id="3" name="Right Triangle 2"/>
          <p:cNvSpPr/>
          <p:nvPr userDrawn="1"/>
        </p:nvSpPr>
        <p:spPr>
          <a:xfrm flipH="1">
            <a:off x="2063552" y="2708920"/>
            <a:ext cx="10128448" cy="21602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263505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38996"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399" y="1039979"/>
            <a:ext cx="10838996" cy="228781"/>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0571"/>
            <a:ext cx="5184575" cy="468272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4"/>
          <p:cNvSpPr>
            <a:spLocks noGrp="1"/>
          </p:cNvSpPr>
          <p:nvPr>
            <p:ph type="body" sz="quarter" idx="11"/>
          </p:nvPr>
        </p:nvSpPr>
        <p:spPr>
          <a:xfrm>
            <a:off x="6312025" y="1410571"/>
            <a:ext cx="5222370" cy="468272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Isosceles Triangle 1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7551981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0287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075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Tree>
    <p:extLst>
      <p:ext uri="{BB962C8B-B14F-4D97-AF65-F5344CB8AC3E}">
        <p14:creationId xmlns:p14="http://schemas.microsoft.com/office/powerpoint/2010/main" val="20793973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2853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3323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Tree>
    <p:extLst>
      <p:ext uri="{BB962C8B-B14F-4D97-AF65-F5344CB8AC3E}">
        <p14:creationId xmlns:p14="http://schemas.microsoft.com/office/powerpoint/2010/main" val="2217315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51437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8655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1018698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256676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00789"/>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799856"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81496052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08582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4126311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9"/>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6171" y="6026976"/>
            <a:ext cx="1837381" cy="590428"/>
          </a:xfrm>
          <a:prstGeom prst="rect">
            <a:avLst/>
          </a:prstGeom>
          <a:noFill/>
          <a:extLst>
            <a:ext uri="{909E8E84-426E-40DD-AFC4-6F175D3DCCD1}">
              <a14:hiddenFill xmlns:a14="http://schemas.microsoft.com/office/drawing/2010/main">
                <a:solidFill>
                  <a:srgbClr val="FFFFFF"/>
                </a:solidFill>
              </a14:hiddenFill>
            </a:ext>
          </a:extLst>
        </p:spPr>
      </p:pic>
      <p:sp>
        <p:nvSpPr>
          <p:cNvPr id="9" name="Right Triangle 8"/>
          <p:cNvSpPr/>
          <p:nvPr userDrawn="1"/>
        </p:nvSpPr>
        <p:spPr>
          <a:xfrm flipH="1">
            <a:off x="911424" y="5589240"/>
            <a:ext cx="11280576" cy="7200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4234031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270569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5433408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577831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5134311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334141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8540832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36193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Text Placeholder 4"/>
          <p:cNvSpPr>
            <a:spLocks noGrp="1"/>
          </p:cNvSpPr>
          <p:nvPr>
            <p:ph type="body" sz="quarter" idx="10" hasCustomPrompt="1"/>
          </p:nvPr>
        </p:nvSpPr>
        <p:spPr>
          <a:xfrm>
            <a:off x="695400" y="5681849"/>
            <a:ext cx="10873208"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1"/>
          </p:nvPr>
        </p:nvSpPr>
        <p:spPr>
          <a:xfrm>
            <a:off x="695400" y="1196752"/>
            <a:ext cx="10873208"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Isosceles Triangle 9"/>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9621931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Edit Master text styles</a:t>
            </a:r>
          </a:p>
        </p:txBody>
      </p:sp>
    </p:spTree>
    <p:extLst>
      <p:ext uri="{BB962C8B-B14F-4D97-AF65-F5344CB8AC3E}">
        <p14:creationId xmlns:p14="http://schemas.microsoft.com/office/powerpoint/2010/main" val="15006690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9"/>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3"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817424" y="1902194"/>
            <a:ext cx="2510491" cy="80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50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9"/>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sp>
        <p:nvSpPr>
          <p:cNvPr id="4" name="Right Triangle 3"/>
          <p:cNvSpPr/>
          <p:nvPr userDrawn="1"/>
        </p:nvSpPr>
        <p:spPr>
          <a:xfrm flipH="1">
            <a:off x="2063552" y="3284985"/>
            <a:ext cx="10128448" cy="1024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36853488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14096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15" name="Date Placeholder 11"/>
          <p:cNvSpPr>
            <a:spLocks noGrp="1"/>
          </p:cNvSpPr>
          <p:nvPr>
            <p:ph type="dt" sz="half" idx="2"/>
          </p:nvPr>
        </p:nvSpPr>
        <p:spPr>
          <a:xfrm>
            <a:off x="9504843" y="5944195"/>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799856" y="5944195"/>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12555" y="5944195"/>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
        <p:nvSpPr>
          <p:cNvPr id="4" name="Picture Placeholder 3"/>
          <p:cNvSpPr>
            <a:spLocks noGrp="1"/>
          </p:cNvSpPr>
          <p:nvPr>
            <p:ph type="pic" sz="quarter" idx="12"/>
          </p:nvPr>
        </p:nvSpPr>
        <p:spPr>
          <a:xfrm>
            <a:off x="1" y="3703753"/>
            <a:ext cx="2783632" cy="1512888"/>
          </a:xfrm>
        </p:spPr>
        <p:txBody>
          <a:bodyPr/>
          <a:lstStyle/>
          <a:p>
            <a:endParaRPr lang="en-ZA" dirty="0"/>
          </a:p>
        </p:txBody>
      </p:sp>
      <p:sp>
        <p:nvSpPr>
          <p:cNvPr id="11" name="Picture Placeholder 3"/>
          <p:cNvSpPr>
            <a:spLocks noGrp="1"/>
          </p:cNvSpPr>
          <p:nvPr>
            <p:ph type="pic" sz="quarter" idx="13"/>
          </p:nvPr>
        </p:nvSpPr>
        <p:spPr>
          <a:xfrm>
            <a:off x="2783633" y="3724723"/>
            <a:ext cx="2232247" cy="1512888"/>
          </a:xfrm>
        </p:spPr>
        <p:txBody>
          <a:bodyPr/>
          <a:lstStyle/>
          <a:p>
            <a:endParaRPr lang="en-ZA" dirty="0"/>
          </a:p>
        </p:txBody>
      </p:sp>
      <p:sp>
        <p:nvSpPr>
          <p:cNvPr id="13" name="Picture Placeholder 3"/>
          <p:cNvSpPr>
            <a:spLocks noGrp="1"/>
          </p:cNvSpPr>
          <p:nvPr>
            <p:ph type="pic" sz="quarter" idx="14"/>
          </p:nvPr>
        </p:nvSpPr>
        <p:spPr>
          <a:xfrm>
            <a:off x="5015881" y="3703753"/>
            <a:ext cx="2141091" cy="1512888"/>
          </a:xfrm>
        </p:spPr>
        <p:txBody>
          <a:bodyPr/>
          <a:lstStyle/>
          <a:p>
            <a:endParaRPr lang="en-ZA" dirty="0"/>
          </a:p>
        </p:txBody>
      </p:sp>
      <p:sp>
        <p:nvSpPr>
          <p:cNvPr id="14" name="Picture Placeholder 3"/>
          <p:cNvSpPr>
            <a:spLocks noGrp="1"/>
          </p:cNvSpPr>
          <p:nvPr>
            <p:ph type="pic" sz="quarter" idx="15"/>
          </p:nvPr>
        </p:nvSpPr>
        <p:spPr>
          <a:xfrm>
            <a:off x="7156971" y="3703753"/>
            <a:ext cx="2035373" cy="1512888"/>
          </a:xfrm>
        </p:spPr>
        <p:txBody>
          <a:bodyPr/>
          <a:lstStyle/>
          <a:p>
            <a:endParaRPr lang="en-ZA" dirty="0"/>
          </a:p>
        </p:txBody>
      </p:sp>
      <p:sp>
        <p:nvSpPr>
          <p:cNvPr id="16" name="Picture Placeholder 3"/>
          <p:cNvSpPr>
            <a:spLocks noGrp="1"/>
          </p:cNvSpPr>
          <p:nvPr>
            <p:ph type="pic" sz="quarter" idx="16"/>
          </p:nvPr>
        </p:nvSpPr>
        <p:spPr>
          <a:xfrm>
            <a:off x="9192344" y="3721527"/>
            <a:ext cx="2999656" cy="1512888"/>
          </a:xfrm>
        </p:spPr>
        <p:txBody>
          <a:bodyPr/>
          <a:lstStyle/>
          <a:p>
            <a:endParaRPr lang="en-ZA" dirty="0"/>
          </a:p>
        </p:txBody>
      </p:sp>
      <p:sp>
        <p:nvSpPr>
          <p:cNvPr id="3" name="Slide Number Placeholder 2"/>
          <p:cNvSpPr>
            <a:spLocks noGrp="1"/>
          </p:cNvSpPr>
          <p:nvPr>
            <p:ph type="sldNum" sz="quarter" idx="17"/>
          </p:nvPr>
        </p:nvSpPr>
        <p:spPr/>
        <p:txBody>
          <a:bodyPr/>
          <a:lstStyle/>
          <a:p>
            <a:fld id="{8406839F-D7A4-4E5D-B93D-768AD4D1DB36}" type="slidenum">
              <a:rPr lang="en-ZA" smtClean="0">
                <a:solidFill>
                  <a:srgbClr val="335B74"/>
                </a:solidFill>
              </a:rPr>
              <a:pPr/>
              <a:t>‹#›</a:t>
            </a:fld>
            <a:endParaRPr lang="en-ZA" dirty="0">
              <a:solidFill>
                <a:srgbClr val="335B74"/>
              </a:solidFill>
            </a:endParaRPr>
          </a:p>
        </p:txBody>
      </p:sp>
      <p:sp>
        <p:nvSpPr>
          <p:cNvPr id="6" name="Title 5"/>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21742597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99" y="180976"/>
            <a:ext cx="10873209" cy="559256"/>
          </a:xfrm>
        </p:spPr>
        <p:txBody>
          <a:bodyPr wrap="none">
            <a:noAutofit/>
          </a:bodyPr>
          <a:lstStyle>
            <a:lvl1pPr>
              <a:defRPr/>
            </a:lvl1pPr>
          </a:lstStyle>
          <a:p>
            <a:r>
              <a:rPr lang="en-US" dirty="0"/>
              <a:t>Title</a:t>
            </a:r>
            <a:endParaRPr lang="en-ZA" dirty="0"/>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1C05B66C-8BBC-4727-B35B-1A99CC565EDC}" type="slidenum">
              <a:rPr lang="en-ZA" smtClean="0">
                <a:solidFill>
                  <a:srgbClr val="335B74"/>
                </a:solidFill>
              </a:rPr>
              <a:pPr/>
              <a:t>‹#›</a:t>
            </a:fld>
            <a:endParaRPr lang="en-ZA" dirty="0">
              <a:solidFill>
                <a:srgbClr val="335B74"/>
              </a:solidFill>
            </a:endParaRPr>
          </a:p>
        </p:txBody>
      </p:sp>
      <p:sp>
        <p:nvSpPr>
          <p:cNvPr id="10" name="Text Placeholder 4"/>
          <p:cNvSpPr>
            <a:spLocks noGrp="1"/>
          </p:cNvSpPr>
          <p:nvPr>
            <p:ph type="body" sz="quarter" idx="10"/>
          </p:nvPr>
        </p:nvSpPr>
        <p:spPr>
          <a:xfrm>
            <a:off x="695398" y="1174643"/>
            <a:ext cx="10873209"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a:spLocks/>
          </p:cNvSpPr>
          <p:nvPr userDrawn="1">
            <p:custDataLst>
              <p:tags r:id="rId2"/>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sp>
        <p:nvSpPr>
          <p:cNvPr id="11" name="Footer Placeholder 4"/>
          <p:cNvSpPr txBox="1">
            <a:spLocks/>
          </p:cNvSpPr>
          <p:nvPr userDrawn="1"/>
        </p:nvSpPr>
        <p:spPr>
          <a:xfrm>
            <a:off x="7871337" y="6468150"/>
            <a:ext cx="2977191"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900" dirty="0">
                <a:solidFill>
                  <a:srgbClr val="998F86"/>
                </a:solidFill>
              </a:rPr>
              <a:t>Bergrivier Municipality: 4th Generation IDP Support</a:t>
            </a:r>
            <a:endParaRPr lang="en-GB" sz="900" dirty="0">
              <a:solidFill>
                <a:srgbClr val="998F86"/>
              </a:solidFill>
            </a:endParaRPr>
          </a:p>
        </p:txBody>
      </p:sp>
    </p:spTree>
    <p:extLst>
      <p:ext uri="{BB962C8B-B14F-4D97-AF65-F5344CB8AC3E}">
        <p14:creationId xmlns:p14="http://schemas.microsoft.com/office/powerpoint/2010/main" val="112074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4" name="Text Placeholder 4"/>
          <p:cNvSpPr>
            <a:spLocks noGrp="1"/>
          </p:cNvSpPr>
          <p:nvPr>
            <p:ph type="body" sz="quarter" idx="10"/>
          </p:nvPr>
        </p:nvSpPr>
        <p:spPr>
          <a:xfrm>
            <a:off x="695400" y="1196753"/>
            <a:ext cx="5184575" cy="4896073"/>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4"/>
          <p:cNvSpPr>
            <a:spLocks noGrp="1"/>
          </p:cNvSpPr>
          <p:nvPr>
            <p:ph type="body" sz="quarter" idx="11"/>
          </p:nvPr>
        </p:nvSpPr>
        <p:spPr>
          <a:xfrm>
            <a:off x="6312025" y="1196753"/>
            <a:ext cx="5222370"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Isosceles Triangle 7"/>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72520621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5400" y="140033"/>
            <a:ext cx="10873208" cy="528708"/>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6" name="Isosceles Triangle 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01251819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72798"/>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2777"/>
            <a:ext cx="10873208"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82708319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38996"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399" y="1039979"/>
            <a:ext cx="10838996" cy="228781"/>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9"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5015880"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1" name="Text Placeholder 4"/>
          <p:cNvSpPr>
            <a:spLocks noGrp="1"/>
          </p:cNvSpPr>
          <p:nvPr>
            <p:ph type="body" sz="quarter" idx="10"/>
          </p:nvPr>
        </p:nvSpPr>
        <p:spPr>
          <a:xfrm>
            <a:off x="695400" y="1410571"/>
            <a:ext cx="5184575" cy="4682725"/>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4"/>
          <p:cNvSpPr>
            <a:spLocks noGrp="1"/>
          </p:cNvSpPr>
          <p:nvPr>
            <p:ph type="body" sz="quarter" idx="11"/>
          </p:nvPr>
        </p:nvSpPr>
        <p:spPr>
          <a:xfrm>
            <a:off x="6312025" y="1410571"/>
            <a:ext cx="5222370" cy="468272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Isosceles Triangle 15"/>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94051618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695400" y="1039979"/>
            <a:ext cx="10873208" cy="300789"/>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799856"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7" name="Isosceles Triangle 6"/>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203264762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0" hasCustomPrompt="1"/>
          </p:nvPr>
        </p:nvSpPr>
        <p:spPr>
          <a:xfrm>
            <a:off x="695399" y="5681849"/>
            <a:ext cx="10873209"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695399" y="1196752"/>
            <a:ext cx="5112569"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126235"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95319175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5" name="Text Placeholder 4"/>
          <p:cNvSpPr>
            <a:spLocks noGrp="1"/>
          </p:cNvSpPr>
          <p:nvPr>
            <p:ph type="body" sz="quarter" idx="10" hasCustomPrompt="1"/>
          </p:nvPr>
        </p:nvSpPr>
        <p:spPr>
          <a:xfrm>
            <a:off x="695400" y="5681849"/>
            <a:ext cx="10873208"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1"/>
          </p:nvPr>
        </p:nvSpPr>
        <p:spPr>
          <a:xfrm>
            <a:off x="695400" y="1196752"/>
            <a:ext cx="10873208"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Isosceles Triangle 9"/>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22285133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8"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9" name="Text Placeholder 4"/>
          <p:cNvSpPr>
            <a:spLocks noGrp="1"/>
          </p:cNvSpPr>
          <p:nvPr>
            <p:ph type="body" sz="quarter" idx="10" hasCustomPrompt="1"/>
          </p:nvPr>
        </p:nvSpPr>
        <p:spPr>
          <a:xfrm>
            <a:off x="695399" y="5681849"/>
            <a:ext cx="10873209"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695399" y="1196752"/>
            <a:ext cx="5112569"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126235"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75211920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6"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8" name="Text Placeholder 4"/>
          <p:cNvSpPr>
            <a:spLocks noGrp="1"/>
          </p:cNvSpPr>
          <p:nvPr>
            <p:ph type="body" sz="quarter" idx="10" hasCustomPrompt="1"/>
          </p:nvPr>
        </p:nvSpPr>
        <p:spPr>
          <a:xfrm>
            <a:off x="551383" y="5681849"/>
            <a:ext cx="11017225" cy="409469"/>
          </a:xfrm>
        </p:spPr>
        <p:txBody>
          <a:bodyPr bIns="0" anchor="b">
            <a:noAutofit/>
          </a:bodyPr>
          <a:lstStyle>
            <a:lvl1pPr>
              <a:spcBef>
                <a:spcPts val="0"/>
              </a:spcBef>
              <a:defRPr sz="800" b="0"/>
            </a:lvl1pPr>
          </a:lstStyle>
          <a:p>
            <a:pPr lvl="0"/>
            <a:r>
              <a:rPr lang="en-US" dirty="0"/>
              <a:t>Source: Xxx</a:t>
            </a:r>
          </a:p>
        </p:txBody>
      </p:sp>
      <p:sp>
        <p:nvSpPr>
          <p:cNvPr id="9" name="Isosceles Triangle 8"/>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85960484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695399" y="1412777"/>
            <a:ext cx="10838996"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76392823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38996"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9" name="Footer Placeholder 4"/>
          <p:cNvSpPr>
            <a:spLocks noGrp="1"/>
          </p:cNvSpPr>
          <p:nvPr>
            <p:ph type="ftr" sz="quarter" idx="3"/>
            <p:custDataLst>
              <p:tags r:id="rId2"/>
            </p:custDataLst>
          </p:nvPr>
        </p:nvSpPr>
        <p:spPr>
          <a:xfrm>
            <a:off x="4943872"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2" name="Text Placeholder 4"/>
          <p:cNvSpPr>
            <a:spLocks noGrp="1"/>
          </p:cNvSpPr>
          <p:nvPr>
            <p:ph type="body" sz="quarter" idx="10" hasCustomPrompt="1"/>
          </p:nvPr>
        </p:nvSpPr>
        <p:spPr>
          <a:xfrm>
            <a:off x="695399" y="5681849"/>
            <a:ext cx="10838996"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695399" y="1035945"/>
            <a:ext cx="10838995" cy="232815"/>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86038002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67409" y="1196752"/>
            <a:ext cx="10585175" cy="3600400"/>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spTree>
    <p:extLst>
      <p:ext uri="{BB962C8B-B14F-4D97-AF65-F5344CB8AC3E}">
        <p14:creationId xmlns:p14="http://schemas.microsoft.com/office/powerpoint/2010/main" val="264018655"/>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695400" y="1412775"/>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4982627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695399" y="180976"/>
            <a:ext cx="10873209"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04512"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87186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4" name="Picture Placeholder 3"/>
          <p:cNvSpPr>
            <a:spLocks noGrp="1"/>
          </p:cNvSpPr>
          <p:nvPr>
            <p:ph type="pic" sz="quarter" idx="14" hasCustomPrompt="1"/>
          </p:nvPr>
        </p:nvSpPr>
        <p:spPr>
          <a:xfrm>
            <a:off x="7954110" y="1412774"/>
            <a:ext cx="3614498"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695399" y="1412775"/>
            <a:ext cx="6970679"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399" y="1039979"/>
            <a:ext cx="10873209" cy="372796"/>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214186"/>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848528"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1412776"/>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56040" y="1412776"/>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3532181"/>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151035034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695400" y="180976"/>
            <a:ext cx="10873208"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0776520"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10" name="Footer Placeholder 4"/>
          <p:cNvSpPr>
            <a:spLocks noGrp="1"/>
          </p:cNvSpPr>
          <p:nvPr>
            <p:ph type="ftr" sz="quarter" idx="3"/>
            <p:custDataLst>
              <p:tags r:id="rId2"/>
            </p:custDataLst>
          </p:nvPr>
        </p:nvSpPr>
        <p:spPr>
          <a:xfrm>
            <a:off x="4727848"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27CED7"/>
              </a:solidFill>
            </a:endParaRPr>
          </a:p>
        </p:txBody>
      </p:sp>
      <p:sp>
        <p:nvSpPr>
          <p:cNvPr id="13" name="Picture Placeholder 3"/>
          <p:cNvSpPr>
            <a:spLocks noGrp="1"/>
          </p:cNvSpPr>
          <p:nvPr>
            <p:ph type="pic" sz="quarter" idx="14" hasCustomPrompt="1"/>
          </p:nvPr>
        </p:nvSpPr>
        <p:spPr>
          <a:xfrm>
            <a:off x="695400" y="4263468"/>
            <a:ext cx="5112567"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421827" y="4263468"/>
            <a:ext cx="5112568"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695400" y="1562397"/>
            <a:ext cx="1083899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695400" y="1039979"/>
            <a:ext cx="10873208" cy="372797"/>
          </a:xfrm>
        </p:spPr>
        <p:txBody>
          <a:bodyPr anchor="ctr">
            <a:noAutofit/>
          </a:bodyPr>
          <a:lstStyle>
            <a:lvl1pPr>
              <a:defRPr sz="1800" b="1" i="1">
                <a:solidFill>
                  <a:schemeClr val="bg1">
                    <a:lumMod val="50000"/>
                  </a:schemeClr>
                </a:solidFill>
              </a:defRPr>
            </a:lvl1pPr>
          </a:lstStyle>
          <a:p>
            <a:pPr lvl="0"/>
            <a:r>
              <a:rPr lang="en-US" dirty="0"/>
              <a:t>Click to edit Master text styles</a:t>
            </a:r>
          </a:p>
        </p:txBody>
      </p:sp>
      <p:sp>
        <p:nvSpPr>
          <p:cNvPr id="11" name="Isosceles Triangle 10"/>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Tree>
    <p:extLst>
      <p:ext uri="{BB962C8B-B14F-4D97-AF65-F5344CB8AC3E}">
        <p14:creationId xmlns:p14="http://schemas.microsoft.com/office/powerpoint/2010/main" val="31299706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ags" Target="../tags/tag45.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image" Target="../media/image3.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vmlDrawing" Target="../drawings/vmlDrawing2.vml"/><Relationship Id="rId33"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ags" Target="../tags/tag48.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32" Type="http://schemas.openxmlformats.org/officeDocument/2006/relationships/image" Target="../media/image1.emf"/><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ags" Target="../tags/tag47.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oleObject" Target="../embeddings/oleObject2.bin"/><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ags" Target="../tags/tag46.xml"/><Relationship Id="rId30" Type="http://schemas.openxmlformats.org/officeDocument/2006/relationships/tags" Target="../tags/tag49.xml"/><Relationship Id="rId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vmlDrawing" Target="../drawings/vmlDrawing3.v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image" Target="../media/image1.emf"/><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heme" Target="../theme/theme4.xml"/><Relationship Id="rId33" Type="http://schemas.openxmlformats.org/officeDocument/2006/relationships/oleObject" Target="../embeddings/oleObject3.bin"/><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ags" Target="../tags/tag91.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tags" Target="../tags/tag94.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tags" Target="../tags/tag90.xml"/><Relationship Id="rId36" Type="http://schemas.openxmlformats.org/officeDocument/2006/relationships/image" Target="../media/image3.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tags" Target="../tags/tag93.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tags" Target="../tags/tag89.xml"/><Relationship Id="rId30" Type="http://schemas.openxmlformats.org/officeDocument/2006/relationships/tags" Target="../tags/tag92.xml"/><Relationship Id="rId35" Type="http://schemas.openxmlformats.org/officeDocument/2006/relationships/image" Target="../media/image12.png"/><Relationship Id="rId8"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tags" Target="../tags/tag136.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image" Target="../media/image3.png"/><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vmlDrawing" Target="../drawings/vmlDrawing4.vml"/><Relationship Id="rId33" Type="http://schemas.openxmlformats.org/officeDocument/2006/relationships/image" Target="../media/image2.png"/><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ags" Target="../tags/tag139.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theme" Target="../theme/theme5.xml"/><Relationship Id="rId32" Type="http://schemas.openxmlformats.org/officeDocument/2006/relationships/image" Target="../media/image1.emf"/><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tags" Target="../tags/tag13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oleObject" Target="../embeddings/oleObject4.bin"/><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tags" Target="../tags/tag137.xml"/><Relationship Id="rId30" Type="http://schemas.openxmlformats.org/officeDocument/2006/relationships/tags" Target="../tags/tag140.xml"/><Relationship Id="rId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40" name="think-cell Slide" r:id="rId31" imgW="270" imgH="270" progId="TCLayout.ActiveDocument.1">
                  <p:embed/>
                </p:oleObj>
              </mc:Choice>
              <mc:Fallback>
                <p:oleObj name="think-cell Slide" r:id="rId31" imgW="270" imgH="270" progId="TCLayout.ActiveDocument.1">
                  <p:embed/>
                  <p:pic>
                    <p:nvPicPr>
                      <p:cNvPr id="10" name="Object 9" hidden="1"/>
                      <p:cNvPicPr/>
                      <p:nvPr/>
                    </p:nvPicPr>
                    <p:blipFill>
                      <a:blip r:embed="rId32"/>
                      <a:stretch>
                        <a:fillRect/>
                      </a:stretch>
                    </p:blipFill>
                    <p:spPr>
                      <a:xfrm>
                        <a:off x="0" y="0"/>
                        <a:ext cx="211667" cy="158750"/>
                      </a:xfrm>
                      <a:prstGeom prst="rect">
                        <a:avLst/>
                      </a:prstGeom>
                    </p:spPr>
                  </p:pic>
                </p:oleObj>
              </mc:Fallback>
            </mc:AlternateContent>
          </a:graphicData>
        </a:graphic>
      </p:graphicFrame>
      <p:sp>
        <p:nvSpPr>
          <p:cNvPr id="2" name="Title Placeholder 1"/>
          <p:cNvSpPr>
            <a:spLocks noGrp="1"/>
          </p:cNvSpPr>
          <p:nvPr>
            <p:ph type="title"/>
            <p:custDataLst>
              <p:tags r:id="rId27"/>
            </p:custDataLst>
          </p:nvPr>
        </p:nvSpPr>
        <p:spPr>
          <a:xfrm>
            <a:off x="623392" y="180976"/>
            <a:ext cx="10945216"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623392" y="1196752"/>
            <a:ext cx="10945216"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7" name="Rectangle 6"/>
          <p:cNvSpPr>
            <a:spLocks/>
          </p:cNvSpPr>
          <p:nvPr>
            <p:custDataLst>
              <p:tags r:id="rId30"/>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619505" y="6260385"/>
            <a:ext cx="1401205" cy="438597"/>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
        <p:nvSpPr>
          <p:cNvPr id="11" name="Footer Placeholder 4"/>
          <p:cNvSpPr txBox="1">
            <a:spLocks/>
          </p:cNvSpPr>
          <p:nvPr userDrawn="1"/>
        </p:nvSpPr>
        <p:spPr>
          <a:xfrm>
            <a:off x="8105842" y="6468150"/>
            <a:ext cx="276116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rgbClr val="998F86"/>
                </a:solidFill>
              </a:rPr>
              <a:t>Bergrivier Municipality: 4th Generation IDP Support</a:t>
            </a:r>
            <a:endParaRPr lang="en-GB" dirty="0">
              <a:solidFill>
                <a:srgbClr val="998F86"/>
              </a:solidFill>
            </a:endParaRPr>
          </a:p>
        </p:txBody>
      </p:sp>
    </p:spTree>
    <p:extLst>
      <p:ext uri="{BB962C8B-B14F-4D97-AF65-F5344CB8AC3E}">
        <p14:creationId xmlns:p14="http://schemas.microsoft.com/office/powerpoint/2010/main" val="221940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8BAA00">
                  <a:lumMod val="75000"/>
                </a:srgb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solidFill>
                  <a:srgbClr val="8BAA00">
                    <a:lumMod val="50000"/>
                  </a:srgbClr>
                </a:solidFill>
              </a:rPr>
              <a:pPr/>
              <a:t>‹#›</a:t>
            </a:fld>
            <a:endParaRPr lang="en-US" dirty="0">
              <a:solidFill>
                <a:srgbClr val="8BAA00">
                  <a:lumMod val="50000"/>
                </a:srgbClr>
              </a:solidFill>
            </a:endParaRPr>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F04751E-ADD3-4E17-8C46-57CF87DB4D1C}" type="datetime1">
              <a:rPr lang="en-US" smtClean="0">
                <a:solidFill>
                  <a:srgbClr val="8BAA00">
                    <a:lumMod val="50000"/>
                  </a:srgbClr>
                </a:solidFill>
              </a:rPr>
              <a:pPr/>
              <a:t>4/19/2022</a:t>
            </a:fld>
            <a:endParaRPr lang="en-US" dirty="0">
              <a:solidFill>
                <a:srgbClr val="8BAA00">
                  <a:lumMod val="50000"/>
                </a:srgbClr>
              </a:solidFill>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solidFill>
                  <a:srgbClr val="8BAA00">
                    <a:lumMod val="50000"/>
                  </a:srgbClr>
                </a:solidFill>
              </a:rPr>
              <a:t>Creating Hope Africa</a:t>
            </a:r>
            <a:endParaRPr lang="en-US" dirty="0">
              <a:solidFill>
                <a:srgbClr val="8BAA00">
                  <a:lumMod val="50000"/>
                </a:srgbClr>
              </a:solidFill>
            </a:endParaRPr>
          </a:p>
        </p:txBody>
      </p:sp>
    </p:spTree>
    <p:extLst>
      <p:ext uri="{BB962C8B-B14F-4D97-AF65-F5344CB8AC3E}">
        <p14:creationId xmlns:p14="http://schemas.microsoft.com/office/powerpoint/2010/main" val="59856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064" name="think-cell Slide" r:id="rId31" imgW="270" imgH="270" progId="TCLayout.ActiveDocument.1">
                  <p:embed/>
                </p:oleObj>
              </mc:Choice>
              <mc:Fallback>
                <p:oleObj name="think-cell Slide" r:id="rId31" imgW="270" imgH="270" progId="TCLayout.ActiveDocument.1">
                  <p:embed/>
                  <p:pic>
                    <p:nvPicPr>
                      <p:cNvPr id="10" name="Object 9" hidden="1"/>
                      <p:cNvPicPr/>
                      <p:nvPr/>
                    </p:nvPicPr>
                    <p:blipFill>
                      <a:blip r:embed="rId32"/>
                      <a:stretch>
                        <a:fillRect/>
                      </a:stretch>
                    </p:blipFill>
                    <p:spPr>
                      <a:xfrm>
                        <a:off x="0" y="0"/>
                        <a:ext cx="211667" cy="158750"/>
                      </a:xfrm>
                      <a:prstGeom prst="rect">
                        <a:avLst/>
                      </a:prstGeom>
                    </p:spPr>
                  </p:pic>
                </p:oleObj>
              </mc:Fallback>
            </mc:AlternateContent>
          </a:graphicData>
        </a:graphic>
      </p:graphicFrame>
      <p:sp>
        <p:nvSpPr>
          <p:cNvPr id="2" name="Title Placeholder 1"/>
          <p:cNvSpPr>
            <a:spLocks noGrp="1"/>
          </p:cNvSpPr>
          <p:nvPr>
            <p:ph type="title"/>
            <p:custDataLst>
              <p:tags r:id="rId27"/>
            </p:custDataLst>
          </p:nvPr>
        </p:nvSpPr>
        <p:spPr>
          <a:xfrm>
            <a:off x="623392" y="180976"/>
            <a:ext cx="10945216"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623392" y="1196752"/>
            <a:ext cx="10945216"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7" name="Rectangle 6"/>
          <p:cNvSpPr>
            <a:spLocks/>
          </p:cNvSpPr>
          <p:nvPr>
            <p:custDataLst>
              <p:tags r:id="rId30"/>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619505" y="6260385"/>
            <a:ext cx="1401205" cy="438597"/>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
        <p:nvSpPr>
          <p:cNvPr id="11" name="Footer Placeholder 4"/>
          <p:cNvSpPr txBox="1">
            <a:spLocks/>
          </p:cNvSpPr>
          <p:nvPr userDrawn="1"/>
        </p:nvSpPr>
        <p:spPr>
          <a:xfrm>
            <a:off x="8105842" y="6468150"/>
            <a:ext cx="276116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rgbClr val="998F86"/>
                </a:solidFill>
              </a:rPr>
              <a:t>Bergrivier Municipality: 4th Generation IDP Support</a:t>
            </a:r>
            <a:endParaRPr lang="en-GB" dirty="0">
              <a:solidFill>
                <a:srgbClr val="998F86"/>
              </a:solidFill>
            </a:endParaRPr>
          </a:p>
        </p:txBody>
      </p:sp>
    </p:spTree>
    <p:extLst>
      <p:ext uri="{BB962C8B-B14F-4D97-AF65-F5344CB8AC3E}">
        <p14:creationId xmlns:p14="http://schemas.microsoft.com/office/powerpoint/2010/main" val="14400314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hf sldNum="0" hdr="0" ft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088" name="think-cell Slide" r:id="rId33" imgW="270" imgH="270" progId="TCLayout.ActiveDocument.1">
                  <p:embed/>
                </p:oleObj>
              </mc:Choice>
              <mc:Fallback>
                <p:oleObj name="think-cell Slide" r:id="rId33" imgW="270" imgH="270" progId="TCLayout.ActiveDocument.1">
                  <p:embed/>
                  <p:pic>
                    <p:nvPicPr>
                      <p:cNvPr id="10" name="Object 9" hidden="1"/>
                      <p:cNvPicPr/>
                      <p:nvPr/>
                    </p:nvPicPr>
                    <p:blipFill>
                      <a:blip r:embed="rId34"/>
                      <a:stretch>
                        <a:fillRect/>
                      </a:stretch>
                    </p:blipFill>
                    <p:spPr>
                      <a:xfrm>
                        <a:off x="0" y="0"/>
                        <a:ext cx="211667" cy="158750"/>
                      </a:xfrm>
                      <a:prstGeom prst="rect">
                        <a:avLst/>
                      </a:prstGeom>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ZA">
                <a:solidFill>
                  <a:srgbClr val="998F86"/>
                </a:solidFill>
              </a:rPr>
              <a:t>Premier's Coordinating Forum</a:t>
            </a:r>
            <a:endParaRPr lang="en-GB" dirty="0">
              <a:solidFill>
                <a:srgbClr val="998F86"/>
              </a:solidFill>
            </a:endParaRPr>
          </a:p>
        </p:txBody>
      </p:sp>
      <p:sp>
        <p:nvSpPr>
          <p:cNvPr id="7" name="Rectangle 6"/>
          <p:cNvSpPr>
            <a:spLocks/>
          </p:cNvSpPr>
          <p:nvPr>
            <p:custDataLst>
              <p:tags r:id="rId32"/>
            </p:custDataLst>
          </p:nvPr>
        </p:nvSpPr>
        <p:spPr>
          <a:xfrm>
            <a:off x="2747964" y="6468150"/>
            <a:ext cx="2592288"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5"/>
          <p:cNvPicPr>
            <a:picLocks noChangeAspect="1" noChangeArrowheads="1"/>
          </p:cNvPicPr>
          <p:nvPr userDrawn="1"/>
        </p:nvPicPr>
        <p:blipFill>
          <a:blip r:embed="rId35" cstate="print">
            <a:extLst>
              <a:ext uri="{28A0092B-C50C-407E-A947-70E740481C1C}">
                <a14:useLocalDpi xmlns:a14="http://schemas.microsoft.com/office/drawing/2010/main" val="0"/>
              </a:ext>
            </a:extLst>
          </a:blip>
          <a:stretch>
            <a:fillRect/>
          </a:stretch>
        </p:blipFill>
        <p:spPr bwMode="auto">
          <a:xfrm>
            <a:off x="239349" y="6149079"/>
            <a:ext cx="1285816" cy="413187"/>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Triangle 11"/>
          <p:cNvSpPr/>
          <p:nvPr userDrawn="1"/>
        </p:nvSpPr>
        <p:spPr>
          <a:xfrm flipH="1">
            <a:off x="393694" y="836712"/>
            <a:ext cx="11798300" cy="144016"/>
          </a:xfrm>
          <a:prstGeom prst="rtTriangle">
            <a:avLst/>
          </a:prstGeom>
          <a:solidFill>
            <a:srgbClr val="003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prstClr val="white"/>
              </a:solidFill>
            </a:endParaRPr>
          </a:p>
        </p:txBody>
      </p:sp>
    </p:spTree>
    <p:extLst>
      <p:ext uri="{BB962C8B-B14F-4D97-AF65-F5344CB8AC3E}">
        <p14:creationId xmlns:p14="http://schemas.microsoft.com/office/powerpoint/2010/main" val="17492282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6"/>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4112" name="think-cell Slide" r:id="rId31" imgW="270" imgH="270" progId="TCLayout.ActiveDocument.1">
                  <p:embed/>
                </p:oleObj>
              </mc:Choice>
              <mc:Fallback>
                <p:oleObj name="think-cell Slide" r:id="rId31" imgW="270" imgH="270" progId="TCLayout.ActiveDocument.1">
                  <p:embed/>
                  <p:pic>
                    <p:nvPicPr>
                      <p:cNvPr id="10" name="Object 9" hidden="1"/>
                      <p:cNvPicPr/>
                      <p:nvPr/>
                    </p:nvPicPr>
                    <p:blipFill>
                      <a:blip r:embed="rId32"/>
                      <a:stretch>
                        <a:fillRect/>
                      </a:stretch>
                    </p:blipFill>
                    <p:spPr>
                      <a:xfrm>
                        <a:off x="0" y="0"/>
                        <a:ext cx="211667" cy="158750"/>
                      </a:xfrm>
                      <a:prstGeom prst="rect">
                        <a:avLst/>
                      </a:prstGeom>
                    </p:spPr>
                  </p:pic>
                </p:oleObj>
              </mc:Fallback>
            </mc:AlternateContent>
          </a:graphicData>
        </a:graphic>
      </p:graphicFrame>
      <p:sp>
        <p:nvSpPr>
          <p:cNvPr id="2" name="Title Placeholder 1"/>
          <p:cNvSpPr>
            <a:spLocks noGrp="1"/>
          </p:cNvSpPr>
          <p:nvPr>
            <p:ph type="title"/>
            <p:custDataLst>
              <p:tags r:id="rId27"/>
            </p:custDataLst>
          </p:nvPr>
        </p:nvSpPr>
        <p:spPr>
          <a:xfrm>
            <a:off x="623392" y="180976"/>
            <a:ext cx="10945216"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623392" y="1196752"/>
            <a:ext cx="10945216"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0882741"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335B74"/>
                </a:solidFill>
              </a:rPr>
              <a:pPr/>
              <a:t>‹#›</a:t>
            </a:fld>
            <a:endParaRPr lang="en-ZA" dirty="0">
              <a:solidFill>
                <a:srgbClr val="335B74"/>
              </a:solidFill>
            </a:endParaRPr>
          </a:p>
        </p:txBody>
      </p:sp>
      <p:sp>
        <p:nvSpPr>
          <p:cNvPr id="7" name="Rectangle 6"/>
          <p:cNvSpPr>
            <a:spLocks/>
          </p:cNvSpPr>
          <p:nvPr>
            <p:custDataLst>
              <p:tags r:id="rId30"/>
            </p:custDataLst>
          </p:nvPr>
        </p:nvSpPr>
        <p:spPr>
          <a:xfrm>
            <a:off x="2747964" y="6468150"/>
            <a:ext cx="2592288" cy="230832"/>
          </a:xfrm>
          <a:prstGeom prst="rect">
            <a:avLst/>
          </a:prstGeom>
        </p:spPr>
        <p:txBody>
          <a:bodyPr vert="horz" lIns="72000" tIns="72000" rIns="0" bIns="0" rtlCol="0" anchor="b"/>
          <a:lstStyle/>
          <a:p>
            <a:r>
              <a:rPr lang="en-US" sz="800" dirty="0">
                <a:solidFill>
                  <a:srgbClr val="27CED7"/>
                </a:solidFill>
              </a:rPr>
              <a:t>© Western Cape Government 2012  |</a:t>
            </a:r>
            <a:endParaRPr lang="en-GB" sz="800" dirty="0">
              <a:solidFill>
                <a:srgbClr val="27CED7"/>
              </a:solidFill>
            </a:endParaRPr>
          </a:p>
        </p:txBody>
      </p:sp>
      <p:pic>
        <p:nvPicPr>
          <p:cNvPr id="12" name="Picture 115" descr="C:\Users\Conny\Desktop\WCG\WCG - Logo\PNG\Logos blue\Evironmental Affairs and Development Planning\WCG - Logo - Environmental Affairs and Development Planning - Blue.png"/>
          <p:cNvPicPr>
            <a:picLocks noChangeAspect="1" noChangeArrowheads="1"/>
          </p:cNvPicPr>
          <p:nvPr userDrawn="1"/>
        </p:nvPicPr>
        <p:blipFill>
          <a:blip r:embed="rId33" cstate="print">
            <a:extLst>
              <a:ext uri="{28A0092B-C50C-407E-A947-70E740481C1C}">
                <a14:useLocalDpi xmlns:a14="http://schemas.microsoft.com/office/drawing/2010/main" val="0"/>
              </a:ext>
            </a:extLst>
          </a:blip>
          <a:srcRect/>
          <a:stretch>
            <a:fillRect/>
          </a:stretch>
        </p:blipFill>
        <p:spPr bwMode="auto">
          <a:xfrm>
            <a:off x="619505" y="6260385"/>
            <a:ext cx="1401205" cy="438597"/>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p:cNvSpPr/>
          <p:nvPr userDrawn="1"/>
        </p:nvSpPr>
        <p:spPr>
          <a:xfrm rot="16200000">
            <a:off x="6248578" y="-4883360"/>
            <a:ext cx="114551" cy="117722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a:solidFill>
                <a:prstClr val="white"/>
              </a:solidFill>
            </a:endParaRPr>
          </a:p>
        </p:txBody>
      </p:sp>
      <p:sp>
        <p:nvSpPr>
          <p:cNvPr id="11" name="Footer Placeholder 4"/>
          <p:cNvSpPr txBox="1">
            <a:spLocks/>
          </p:cNvSpPr>
          <p:nvPr userDrawn="1"/>
        </p:nvSpPr>
        <p:spPr>
          <a:xfrm>
            <a:off x="8105842" y="6468150"/>
            <a:ext cx="276116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solidFill>
                  <a:srgbClr val="998F86"/>
                </a:solidFill>
              </a:rPr>
              <a:t>Bergrivier Municipality: 4th Generation IDP Support</a:t>
            </a:r>
            <a:endParaRPr lang="en-GB" dirty="0">
              <a:solidFill>
                <a:srgbClr val="998F86"/>
              </a:solidFill>
            </a:endParaRPr>
          </a:p>
        </p:txBody>
      </p:sp>
    </p:spTree>
    <p:extLst>
      <p:ext uri="{BB962C8B-B14F-4D97-AF65-F5344CB8AC3E}">
        <p14:creationId xmlns:p14="http://schemas.microsoft.com/office/powerpoint/2010/main" val="378171635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Lst>
  <p:hf hdr="0" ft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xml"/><Relationship Id="rId7"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180.xml"/><Relationship Id="rId6" Type="http://schemas.openxmlformats.org/officeDocument/2006/relationships/image" Target="../media/image18.jpg"/><Relationship Id="rId5" Type="http://schemas.openxmlformats.org/officeDocument/2006/relationships/image" Target="../media/image17.jpg"/><Relationship Id="rId10" Type="http://schemas.microsoft.com/office/2007/relationships/hdphoto" Target="../media/hdphoto1.wdp"/><Relationship Id="rId4" Type="http://schemas.openxmlformats.org/officeDocument/2006/relationships/image" Target="../media/image16.jpg"/><Relationship Id="rId9"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89.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94.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5.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6.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18.xml"/><Relationship Id="rId7" Type="http://schemas.openxmlformats.org/officeDocument/2006/relationships/image" Target="../media/image19.jpg"/><Relationship Id="rId2" Type="http://schemas.openxmlformats.org/officeDocument/2006/relationships/slideLayout" Target="../slideLayouts/slideLayout83.xml"/><Relationship Id="rId1" Type="http://schemas.openxmlformats.org/officeDocument/2006/relationships/tags" Target="../tags/tag19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2.xml"/><Relationship Id="rId7"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181.xml"/><Relationship Id="rId6" Type="http://schemas.openxmlformats.org/officeDocument/2006/relationships/image" Target="../media/image18.jpg"/><Relationship Id="rId5" Type="http://schemas.openxmlformats.org/officeDocument/2006/relationships/image" Target="../media/image17.jpg"/><Relationship Id="rId10" Type="http://schemas.microsoft.com/office/2007/relationships/hdphoto" Target="../media/hdphoto1.wdp"/><Relationship Id="rId4" Type="http://schemas.openxmlformats.org/officeDocument/2006/relationships/image" Target="../media/image16.jpg"/><Relationship Id="rId9"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b@bergmun.org.za"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3.xml"/><Relationship Id="rId7" Type="http://schemas.openxmlformats.org/officeDocument/2006/relationships/image" Target="../media/image19.jpg"/><Relationship Id="rId2" Type="http://schemas.openxmlformats.org/officeDocument/2006/relationships/slideLayout" Target="../slideLayouts/slideLayout83.xml"/><Relationship Id="rId1" Type="http://schemas.openxmlformats.org/officeDocument/2006/relationships/tags" Target="../tags/tag18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2.emf"/></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notesSlide" Target="../notesSlides/notesSlide4.xml"/><Relationship Id="rId7" Type="http://schemas.openxmlformats.org/officeDocument/2006/relationships/image" Target="../media/image19.jpg"/><Relationship Id="rId2" Type="http://schemas.openxmlformats.org/officeDocument/2006/relationships/slideLayout" Target="../slideLayouts/slideLayout1.xml"/><Relationship Id="rId1" Type="http://schemas.openxmlformats.org/officeDocument/2006/relationships/tags" Target="../tags/tag18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8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8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700" b="5700"/>
          <a:stretch>
            <a:fillRect/>
          </a:stretch>
        </p:blipFill>
        <p:spPr>
          <a:xfrm>
            <a:off x="0" y="5322887"/>
            <a:ext cx="2759075" cy="1535113"/>
          </a:xfrm>
        </p:spPr>
      </p:pic>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32" r="1532"/>
          <a:stretch>
            <a:fillRect/>
          </a:stretch>
        </p:blipFill>
        <p:spPr>
          <a:xfrm>
            <a:off x="2785969" y="5322888"/>
            <a:ext cx="2232025" cy="1535112"/>
          </a:xfrm>
        </p:spPr>
      </p:pic>
      <p:pic>
        <p:nvPicPr>
          <p:cNvPr id="19" name="Picture Placeholder 18"/>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3542" b="23542"/>
          <a:stretch>
            <a:fillRect/>
          </a:stretch>
        </p:blipFill>
        <p:spPr>
          <a:xfrm>
            <a:off x="4991100" y="5325901"/>
            <a:ext cx="2141538" cy="1532099"/>
          </a:xfrm>
        </p:spPr>
      </p:pic>
      <p:pic>
        <p:nvPicPr>
          <p:cNvPr id="21" name="Picture Placeholder 20"/>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241" r="5241"/>
          <a:stretch>
            <a:fillRect/>
          </a:stretch>
        </p:blipFill>
        <p:spPr>
          <a:xfrm>
            <a:off x="7132637" y="5326063"/>
            <a:ext cx="2232025" cy="1531937"/>
          </a:xfrm>
        </p:spPr>
      </p:pic>
      <p:pic>
        <p:nvPicPr>
          <p:cNvPr id="20" name="Picture Placeholder 19"/>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9364664" y="5326063"/>
            <a:ext cx="2827336" cy="1531937"/>
          </a:xfrm>
        </p:spPr>
      </p:pic>
      <p:sp>
        <p:nvSpPr>
          <p:cNvPr id="23" name="Subtitle 7"/>
          <p:cNvSpPr txBox="1">
            <a:spLocks/>
          </p:cNvSpPr>
          <p:nvPr/>
        </p:nvSpPr>
        <p:spPr>
          <a:xfrm>
            <a:off x="0" y="-245131"/>
            <a:ext cx="11953328" cy="4894559"/>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GB" sz="3600" b="1" dirty="0">
                <a:solidFill>
                  <a:prstClr val="white"/>
                </a:solidFill>
                <a:latin typeface="Calibri" panose="020F0502020204030204" pitchFamily="34" charset="0"/>
              </a:rPr>
              <a:t>BERGRIVIER MUNISIPALITEIT</a:t>
            </a:r>
          </a:p>
          <a:p>
            <a:pPr algn="ctr"/>
            <a:r>
              <a:rPr lang="en-GB" sz="3600" b="1" dirty="0">
                <a:solidFill>
                  <a:prstClr val="white"/>
                </a:solidFill>
              </a:rPr>
              <a:t>UITVOERENDE BURGEMEESTERSKOMITEE</a:t>
            </a:r>
          </a:p>
          <a:p>
            <a:pPr algn="ctr"/>
            <a:r>
              <a:rPr lang="en-GB" sz="3600" b="1" dirty="0">
                <a:solidFill>
                  <a:prstClr val="white"/>
                </a:solidFill>
                <a:latin typeface="Calibri" panose="020F0502020204030204" pitchFamily="34" charset="0"/>
              </a:rPr>
              <a:t>AURORA – WYK 6 (19</a:t>
            </a:r>
            <a:r>
              <a:rPr lang="en-GB" sz="3600" b="1" dirty="0">
                <a:solidFill>
                  <a:prstClr val="white"/>
                </a:solidFill>
              </a:rPr>
              <a:t> APRIL 2022)</a:t>
            </a:r>
          </a:p>
          <a:p>
            <a:pPr marL="1028700" lvl="1" indent="-571500" algn="l">
              <a:buFont typeface="Arial" panose="020B0604020202020204" pitchFamily="34" charset="0"/>
              <a:buChar char="•"/>
            </a:pPr>
            <a:endParaRPr lang="en-GB" sz="4000" b="1" dirty="0">
              <a:solidFill>
                <a:prstClr val="white"/>
              </a:solidFill>
            </a:endParaRPr>
          </a:p>
          <a:p>
            <a:pPr algn="ctr"/>
            <a:endParaRPr lang="en-GB" sz="3600" b="1" dirty="0">
              <a:solidFill>
                <a:prstClr val="white"/>
              </a:solidFill>
            </a:endParaRPr>
          </a:p>
          <a:p>
            <a:pPr algn="ctr"/>
            <a:endParaRPr lang="en-GB" sz="3600" b="1" dirty="0">
              <a:solidFill>
                <a:prstClr val="white"/>
              </a:solidFill>
            </a:endParaRPr>
          </a:p>
          <a:p>
            <a:pPr algn="ctr"/>
            <a:endParaRPr lang="en-ZA" sz="3600" b="1" dirty="0">
              <a:solidFill>
                <a:prstClr val="white"/>
              </a:solidFill>
            </a:endParaRPr>
          </a:p>
        </p:txBody>
      </p:sp>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508" b="100000" l="0" r="100000">
                        <a14:foregroundMark x1="48502" y1="27494" x2="48502" y2="27494"/>
                        <a14:foregroundMark x1="55920" y1="25172" x2="55920" y2="25172"/>
                        <a14:foregroundMark x1="50689" y1="17156" x2="50689" y2="17156"/>
                        <a14:foregroundMark x1="44983" y1="34168" x2="44983" y2="34168"/>
                        <a14:foregroundMark x1="46315" y1="44505" x2="46315" y2="44505"/>
                        <a14:foregroundMark x1="49786" y1="45847" x2="49786" y2="45847"/>
                        <a14:foregroundMark x1="32335" y1="53500" x2="32335" y2="53500"/>
                        <a14:foregroundMark x1="66381" y1="50490" x2="66381" y2="50490"/>
                        <a14:foregroundMark x1="78650" y1="79507" x2="78650" y2="79507"/>
                        <a14:foregroundMark x1="72515" y1="89518" x2="71232" y2="89844"/>
                        <a14:foregroundMark x1="46315" y1="93834" x2="46315" y2="93834"/>
                        <a14:foregroundMark x1="30147" y1="90497" x2="30147" y2="90497"/>
                        <a14:foregroundMark x1="22254" y1="80486" x2="22254" y2="80486"/>
                        <a14:foregroundMark x1="6990" y1="63838" x2="6990" y2="63838"/>
                        <a14:foregroundMark x1="20067" y1="80160" x2="20067" y2="80160"/>
                        <a14:foregroundMark x1="6990" y1="41821" x2="6990" y2="41821"/>
                        <a14:foregroundMark x1="92630" y1="42184" x2="92630" y2="42184"/>
                        <a14:foregroundMark x1="91774" y1="63838" x2="91774" y2="63838"/>
                        <a14:foregroundMark x1="83452" y1="83497" x2="83452" y2="83497"/>
                        <a14:foregroundMark x1="19211" y1="85165" x2="19211" y2="85165"/>
                        <a14:foregroundMark x1="55920" y1="34820" x2="55920" y2="34820"/>
                      </a14:backgroundRemoval>
                    </a14:imgEffect>
                  </a14:imgLayer>
                </a14:imgProps>
              </a:ext>
              <a:ext uri="{28A0092B-C50C-407E-A947-70E740481C1C}">
                <a14:useLocalDpi xmlns:a14="http://schemas.microsoft.com/office/drawing/2010/main" val="0"/>
              </a:ext>
            </a:extLst>
          </a:blip>
          <a:stretch>
            <a:fillRect/>
          </a:stretch>
        </p:blipFill>
        <p:spPr>
          <a:xfrm>
            <a:off x="10896146" y="170328"/>
            <a:ext cx="1295854" cy="1694331"/>
          </a:xfrm>
          <a:prstGeom prst="rect">
            <a:avLst/>
          </a:prstGeom>
        </p:spPr>
      </p:pic>
      <p:graphicFrame>
        <p:nvGraphicFramePr>
          <p:cNvPr id="2" name="Table 3">
            <a:extLst>
              <a:ext uri="{FF2B5EF4-FFF2-40B4-BE49-F238E27FC236}">
                <a16:creationId xmlns:a16="http://schemas.microsoft.com/office/drawing/2014/main" id="{096F5E46-A401-44F0-A9D1-DB68B870572D}"/>
              </a:ext>
            </a:extLst>
          </p:cNvPr>
          <p:cNvGraphicFramePr>
            <a:graphicFrameLocks noGrp="1"/>
          </p:cNvGraphicFramePr>
          <p:nvPr>
            <p:extLst>
              <p:ext uri="{D42A27DB-BD31-4B8C-83A1-F6EECF244321}">
                <p14:modId xmlns:p14="http://schemas.microsoft.com/office/powerpoint/2010/main" val="456641517"/>
              </p:ext>
            </p:extLst>
          </p:nvPr>
        </p:nvGraphicFramePr>
        <p:xfrm>
          <a:off x="79710" y="1934903"/>
          <a:ext cx="12032580" cy="3284280"/>
        </p:xfrm>
        <a:graphic>
          <a:graphicData uri="http://schemas.openxmlformats.org/drawingml/2006/table">
            <a:tbl>
              <a:tblPr firstRow="1" bandRow="1">
                <a:tableStyleId>{5C22544A-7EE6-4342-B048-85BDC9FD1C3A}</a:tableStyleId>
              </a:tblPr>
              <a:tblGrid>
                <a:gridCol w="6549738">
                  <a:extLst>
                    <a:ext uri="{9D8B030D-6E8A-4147-A177-3AD203B41FA5}">
                      <a16:colId xmlns:a16="http://schemas.microsoft.com/office/drawing/2014/main" val="3334421973"/>
                    </a:ext>
                  </a:extLst>
                </a:gridCol>
                <a:gridCol w="5482842">
                  <a:extLst>
                    <a:ext uri="{9D8B030D-6E8A-4147-A177-3AD203B41FA5}">
                      <a16:colId xmlns:a16="http://schemas.microsoft.com/office/drawing/2014/main" val="1884863913"/>
                    </a:ext>
                  </a:extLst>
                </a:gridCol>
              </a:tblGrid>
              <a:tr h="492264">
                <a:tc>
                  <a:txBody>
                    <a:bodyPr/>
                    <a:lstStyle/>
                    <a:p>
                      <a:r>
                        <a:rPr lang="en-ZA" sz="2400" b="0" dirty="0">
                          <a:solidFill>
                            <a:schemeClr val="tx1"/>
                          </a:solidFill>
                        </a:rPr>
                        <a:t>Opening </a:t>
                      </a:r>
                      <a:r>
                        <a:rPr lang="en-ZA" sz="2400" b="0" dirty="0" err="1">
                          <a:solidFill>
                            <a:schemeClr val="tx1"/>
                          </a:solidFill>
                        </a:rPr>
                        <a:t>en</a:t>
                      </a:r>
                      <a:r>
                        <a:rPr lang="en-ZA" sz="2400" b="0" dirty="0">
                          <a:solidFill>
                            <a:schemeClr val="tx1"/>
                          </a:solidFill>
                        </a:rPr>
                        <a:t> </a:t>
                      </a:r>
                      <a:r>
                        <a:rPr lang="en-ZA" sz="2400" b="0" dirty="0" err="1">
                          <a:solidFill>
                            <a:schemeClr val="tx1"/>
                          </a:solidFill>
                        </a:rPr>
                        <a:t>Verwelkoming</a:t>
                      </a:r>
                      <a:endParaRPr lang="en-ZA" sz="2400" b="0" dirty="0">
                        <a:solidFill>
                          <a:schemeClr val="tx1"/>
                        </a:solidFill>
                      </a:endParaRPr>
                    </a:p>
                  </a:txBody>
                  <a:tcPr>
                    <a:solidFill>
                      <a:schemeClr val="accent2">
                        <a:lumMod val="20000"/>
                        <a:lumOff val="80000"/>
                      </a:schemeClr>
                    </a:solidFill>
                  </a:tcPr>
                </a:tc>
                <a:tc>
                  <a:txBody>
                    <a:bodyPr/>
                    <a:lstStyle/>
                    <a:p>
                      <a:r>
                        <a:rPr lang="en-ZA" sz="2400" b="0" dirty="0" err="1">
                          <a:solidFill>
                            <a:schemeClr val="tx1"/>
                          </a:solidFill>
                        </a:rPr>
                        <a:t>Wyksraadslid</a:t>
                      </a:r>
                      <a:endParaRPr lang="en-ZA" sz="2400" b="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3904514830"/>
                  </a:ext>
                </a:extLst>
              </a:tr>
              <a:tr h="768204">
                <a:tc>
                  <a:txBody>
                    <a:bodyPr/>
                    <a:lstStyle/>
                    <a:p>
                      <a:r>
                        <a:rPr lang="en-ZA" sz="2400" dirty="0" err="1"/>
                        <a:t>Bekendstelling</a:t>
                      </a:r>
                      <a:r>
                        <a:rPr lang="en-ZA" sz="2400" dirty="0"/>
                        <a:t>:  </a:t>
                      </a:r>
                      <a:r>
                        <a:rPr lang="en-ZA" sz="2400" dirty="0" err="1"/>
                        <a:t>Burgemeesterskomitee</a:t>
                      </a:r>
                      <a:r>
                        <a:rPr lang="en-ZA" sz="2400" dirty="0"/>
                        <a:t> &amp; </a:t>
                      </a:r>
                      <a:r>
                        <a:rPr lang="en-ZA" sz="2400" dirty="0" err="1"/>
                        <a:t>Direksie</a:t>
                      </a:r>
                      <a:endParaRPr lang="en-ZA" sz="2400" dirty="0"/>
                    </a:p>
                  </a:txBody>
                  <a:tcPr/>
                </a:tc>
                <a:tc>
                  <a:txBody>
                    <a:bodyPr/>
                    <a:lstStyle/>
                    <a:p>
                      <a:r>
                        <a:rPr lang="en-ZA" sz="2400" dirty="0"/>
                        <a:t>Speaker </a:t>
                      </a:r>
                      <a:r>
                        <a:rPr lang="en-ZA" sz="2400" dirty="0" err="1"/>
                        <a:t>Raadsheer</a:t>
                      </a:r>
                      <a:r>
                        <a:rPr lang="en-ZA" sz="2400" dirty="0"/>
                        <a:t> Swarts</a:t>
                      </a:r>
                    </a:p>
                  </a:txBody>
                  <a:tcPr/>
                </a:tc>
                <a:extLst>
                  <a:ext uri="{0D108BD9-81ED-4DB2-BD59-A6C34878D82A}">
                    <a16:rowId xmlns:a16="http://schemas.microsoft.com/office/drawing/2014/main" val="56821462"/>
                  </a:ext>
                </a:extLst>
              </a:tr>
              <a:tr h="492264">
                <a:tc>
                  <a:txBody>
                    <a:bodyPr/>
                    <a:lstStyle/>
                    <a:p>
                      <a:r>
                        <a:rPr lang="en-ZA" sz="2400" dirty="0" err="1"/>
                        <a:t>Oorsig</a:t>
                      </a:r>
                      <a:r>
                        <a:rPr lang="en-ZA" sz="2400" dirty="0"/>
                        <a:t> van </a:t>
                      </a:r>
                      <a:r>
                        <a:rPr lang="en-ZA" sz="2400" dirty="0" err="1"/>
                        <a:t>Begroting</a:t>
                      </a:r>
                      <a:endParaRPr lang="en-ZA" sz="2400" dirty="0"/>
                    </a:p>
                  </a:txBody>
                  <a:tcPr/>
                </a:tc>
                <a:tc>
                  <a:txBody>
                    <a:bodyPr/>
                    <a:lstStyle/>
                    <a:p>
                      <a:r>
                        <a:rPr lang="en-ZA" sz="2400" dirty="0" err="1"/>
                        <a:t>Direkteur</a:t>
                      </a:r>
                      <a:r>
                        <a:rPr lang="en-ZA" sz="2400" dirty="0"/>
                        <a:t>: </a:t>
                      </a:r>
                      <a:r>
                        <a:rPr lang="en-ZA" sz="2400" dirty="0" err="1"/>
                        <a:t>Finansies</a:t>
                      </a:r>
                      <a:endParaRPr lang="en-ZA" sz="2400" dirty="0"/>
                    </a:p>
                  </a:txBody>
                  <a:tcPr/>
                </a:tc>
                <a:extLst>
                  <a:ext uri="{0D108BD9-81ED-4DB2-BD59-A6C34878D82A}">
                    <a16:rowId xmlns:a16="http://schemas.microsoft.com/office/drawing/2014/main" val="3070954528"/>
                  </a:ext>
                </a:extLst>
              </a:tr>
              <a:tr h="492264">
                <a:tc>
                  <a:txBody>
                    <a:bodyPr/>
                    <a:lstStyle/>
                    <a:p>
                      <a:r>
                        <a:rPr lang="en-ZA" sz="2400" dirty="0" err="1"/>
                        <a:t>Behoeftes</a:t>
                      </a:r>
                      <a:r>
                        <a:rPr lang="en-ZA" sz="2400" dirty="0"/>
                        <a:t> van Aurora </a:t>
                      </a:r>
                      <a:r>
                        <a:rPr lang="en-ZA" sz="2400" dirty="0" err="1"/>
                        <a:t>uit</a:t>
                      </a:r>
                      <a:r>
                        <a:rPr lang="en-ZA" sz="2400" dirty="0"/>
                        <a:t> GOP (IDP)</a:t>
                      </a:r>
                    </a:p>
                  </a:txBody>
                  <a:tcPr/>
                </a:tc>
                <a:tc>
                  <a:txBody>
                    <a:bodyPr/>
                    <a:lstStyle/>
                    <a:p>
                      <a:r>
                        <a:rPr lang="en-ZA" sz="2400" dirty="0"/>
                        <a:t>Munisipale </a:t>
                      </a:r>
                      <a:r>
                        <a:rPr lang="en-ZA" sz="2400" dirty="0" err="1"/>
                        <a:t>Bestuurder</a:t>
                      </a:r>
                      <a:endParaRPr lang="en-ZA" sz="2400" dirty="0"/>
                    </a:p>
                  </a:txBody>
                  <a:tcPr/>
                </a:tc>
                <a:extLst>
                  <a:ext uri="{0D108BD9-81ED-4DB2-BD59-A6C34878D82A}">
                    <a16:rowId xmlns:a16="http://schemas.microsoft.com/office/drawing/2014/main" val="2101479462"/>
                  </a:ext>
                </a:extLst>
              </a:tr>
              <a:tr h="492264">
                <a:tc>
                  <a:txBody>
                    <a:bodyPr/>
                    <a:lstStyle/>
                    <a:p>
                      <a:r>
                        <a:rPr lang="en-ZA" sz="2400" dirty="0" err="1"/>
                        <a:t>Vrae</a:t>
                      </a:r>
                      <a:r>
                        <a:rPr lang="en-ZA" sz="2400" dirty="0"/>
                        <a:t> </a:t>
                      </a:r>
                      <a:r>
                        <a:rPr lang="en-ZA" sz="2400" dirty="0" err="1"/>
                        <a:t>en</a:t>
                      </a:r>
                      <a:r>
                        <a:rPr lang="en-ZA" sz="2400" dirty="0"/>
                        <a:t> </a:t>
                      </a:r>
                      <a:r>
                        <a:rPr lang="en-ZA" sz="2400" dirty="0" err="1"/>
                        <a:t>insette</a:t>
                      </a:r>
                      <a:r>
                        <a:rPr lang="en-ZA" sz="2400" dirty="0"/>
                        <a:t> </a:t>
                      </a:r>
                      <a:r>
                        <a:rPr lang="en-ZA" sz="2400" dirty="0" err="1"/>
                        <a:t>deur</a:t>
                      </a:r>
                      <a:r>
                        <a:rPr lang="en-ZA" sz="2400" dirty="0"/>
                        <a:t> </a:t>
                      </a:r>
                      <a:r>
                        <a:rPr lang="en-ZA" sz="2400" dirty="0" err="1"/>
                        <a:t>publiek</a:t>
                      </a:r>
                      <a:endParaRPr lang="en-ZA" sz="2400" dirty="0"/>
                    </a:p>
                  </a:txBody>
                  <a:tcPr/>
                </a:tc>
                <a:tc>
                  <a:txBody>
                    <a:bodyPr/>
                    <a:lstStyle/>
                    <a:p>
                      <a:r>
                        <a:rPr lang="en-ZA" sz="2400" dirty="0"/>
                        <a:t>Speaker </a:t>
                      </a:r>
                      <a:r>
                        <a:rPr lang="en-ZA" sz="2400" dirty="0" err="1"/>
                        <a:t>Raadsheer</a:t>
                      </a:r>
                      <a:r>
                        <a:rPr lang="en-ZA" sz="2400" dirty="0"/>
                        <a:t> Swarts</a:t>
                      </a:r>
                    </a:p>
                  </a:txBody>
                  <a:tcPr/>
                </a:tc>
                <a:extLst>
                  <a:ext uri="{0D108BD9-81ED-4DB2-BD59-A6C34878D82A}">
                    <a16:rowId xmlns:a16="http://schemas.microsoft.com/office/drawing/2014/main" val="468350075"/>
                  </a:ext>
                </a:extLst>
              </a:tr>
              <a:tr h="492264">
                <a:tc>
                  <a:txBody>
                    <a:bodyPr/>
                    <a:lstStyle/>
                    <a:p>
                      <a:r>
                        <a:rPr lang="en-ZA" sz="2400" dirty="0" err="1"/>
                        <a:t>Afsluiting</a:t>
                      </a:r>
                      <a:endParaRPr lang="en-ZA" sz="2400" dirty="0"/>
                    </a:p>
                  </a:txBody>
                  <a:tcPr/>
                </a:tc>
                <a:tc>
                  <a:txBody>
                    <a:bodyPr/>
                    <a:lstStyle/>
                    <a:p>
                      <a:r>
                        <a:rPr lang="en-ZA" sz="2400" dirty="0" err="1"/>
                        <a:t>Burgemeester</a:t>
                      </a:r>
                      <a:r>
                        <a:rPr lang="en-ZA" sz="2400" dirty="0"/>
                        <a:t>/</a:t>
                      </a:r>
                      <a:r>
                        <a:rPr lang="en-ZA" sz="2400" dirty="0" err="1"/>
                        <a:t>Onderburgemeester</a:t>
                      </a:r>
                      <a:endParaRPr lang="en-ZA" sz="2400" dirty="0"/>
                    </a:p>
                  </a:txBody>
                  <a:tcPr/>
                </a:tc>
                <a:extLst>
                  <a:ext uri="{0D108BD9-81ED-4DB2-BD59-A6C34878D82A}">
                    <a16:rowId xmlns:a16="http://schemas.microsoft.com/office/drawing/2014/main" val="4293441989"/>
                  </a:ext>
                </a:extLst>
              </a:tr>
            </a:tbl>
          </a:graphicData>
        </a:graphic>
      </p:graphicFrame>
    </p:spTree>
    <p:custDataLst>
      <p:tags r:id="rId1"/>
    </p:custDataLst>
    <p:extLst>
      <p:ext uri="{BB962C8B-B14F-4D97-AF65-F5344CB8AC3E}">
        <p14:creationId xmlns:p14="http://schemas.microsoft.com/office/powerpoint/2010/main" val="107875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1935624E-D878-4CA6-A7A5-EEE146771042}"/>
              </a:ext>
            </a:extLst>
          </p:cNvPr>
          <p:cNvGraphicFramePr>
            <a:graphicFrameLocks/>
          </p:cNvGraphicFramePr>
          <p:nvPr>
            <p:extLst>
              <p:ext uri="{D42A27DB-BD31-4B8C-83A1-F6EECF244321}">
                <p14:modId xmlns:p14="http://schemas.microsoft.com/office/powerpoint/2010/main" val="1818294188"/>
              </p:ext>
            </p:extLst>
          </p:nvPr>
        </p:nvGraphicFramePr>
        <p:xfrm>
          <a:off x="238672" y="652146"/>
          <a:ext cx="11714655" cy="5977254"/>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4">
            <a:extLst>
              <a:ext uri="{FF2B5EF4-FFF2-40B4-BE49-F238E27FC236}">
                <a16:creationId xmlns:a16="http://schemas.microsoft.com/office/drawing/2014/main" id="{38702401-A8A1-4566-AD91-FAE7F37D13E0}"/>
              </a:ext>
            </a:extLst>
          </p:cNvPr>
          <p:cNvSpPr txBox="1">
            <a:spLocks/>
          </p:cNvSpPr>
          <p:nvPr/>
        </p:nvSpPr>
        <p:spPr>
          <a:xfrm>
            <a:off x="744279" y="136307"/>
            <a:ext cx="10430539" cy="437851"/>
          </a:xfrm>
          <a:prstGeom prst="rect">
            <a:avLst/>
          </a:prstGeom>
          <a:ln>
            <a:solidFill>
              <a:srgbClr val="5B9BD5">
                <a:lumMod val="75000"/>
              </a:srgbClr>
            </a:solidFill>
          </a:ln>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1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TOTALE INKOMSTE:  R 494,861,665 </a:t>
            </a:r>
          </a:p>
        </p:txBody>
      </p:sp>
    </p:spTree>
    <p:custDataLst>
      <p:tags r:id="rId1"/>
    </p:custDataLst>
    <p:extLst>
      <p:ext uri="{BB962C8B-B14F-4D97-AF65-F5344CB8AC3E}">
        <p14:creationId xmlns:p14="http://schemas.microsoft.com/office/powerpoint/2010/main" val="27667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68662440-CCD5-4F30-AEFE-556DCBA57ED9}"/>
              </a:ext>
            </a:extLst>
          </p:cNvPr>
          <p:cNvGraphicFramePr>
            <a:graphicFrameLocks noGrp="1"/>
          </p:cNvGraphicFramePr>
          <p:nvPr>
            <p:extLst>
              <p:ext uri="{D42A27DB-BD31-4B8C-83A1-F6EECF244321}">
                <p14:modId xmlns:p14="http://schemas.microsoft.com/office/powerpoint/2010/main" val="3413096894"/>
              </p:ext>
            </p:extLst>
          </p:nvPr>
        </p:nvGraphicFramePr>
        <p:xfrm>
          <a:off x="929005" y="198120"/>
          <a:ext cx="10333989" cy="6461760"/>
        </p:xfrm>
        <a:graphic>
          <a:graphicData uri="http://schemas.openxmlformats.org/drawingml/2006/table">
            <a:tbl>
              <a:tblPr firstRow="1" bandRow="1">
                <a:tableStyleId>{5C22544A-7EE6-4342-B048-85BDC9FD1C3A}</a:tableStyleId>
              </a:tblPr>
              <a:tblGrid>
                <a:gridCol w="6652844">
                  <a:extLst>
                    <a:ext uri="{9D8B030D-6E8A-4147-A177-3AD203B41FA5}">
                      <a16:colId xmlns:a16="http://schemas.microsoft.com/office/drawing/2014/main" val="1288111138"/>
                    </a:ext>
                  </a:extLst>
                </a:gridCol>
                <a:gridCol w="2172105">
                  <a:extLst>
                    <a:ext uri="{9D8B030D-6E8A-4147-A177-3AD203B41FA5}">
                      <a16:colId xmlns:a16="http://schemas.microsoft.com/office/drawing/2014/main" val="2720098876"/>
                    </a:ext>
                  </a:extLst>
                </a:gridCol>
                <a:gridCol w="1509040">
                  <a:extLst>
                    <a:ext uri="{9D8B030D-6E8A-4147-A177-3AD203B41FA5}">
                      <a16:colId xmlns:a16="http://schemas.microsoft.com/office/drawing/2014/main" val="1885895160"/>
                    </a:ext>
                  </a:extLst>
                </a:gridCol>
              </a:tblGrid>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BEDRYFSBEGROTING: TOTALE INKOMSTE : R 494,861,665</a:t>
                      </a:r>
                      <a:endParaRPr lang="en-ZA" sz="2800" dirty="0">
                        <a:latin typeface="Calibri" panose="020F0502020204030204" pitchFamily="34" charset="0"/>
                        <a:cs typeface="Calibri" panose="020F0502020204030204" pitchFamily="34" charset="0"/>
                      </a:endParaRPr>
                    </a:p>
                  </a:txBody>
                  <a:tcPr anchor="ctr">
                    <a:solidFill>
                      <a:srgbClr val="A3A709"/>
                    </a:solidFill>
                  </a:tcPr>
                </a:tc>
                <a:tc hMerge="1">
                  <a:txBody>
                    <a:bodyPr/>
                    <a:lstStyle/>
                    <a:p>
                      <a:endParaRPr lang="en-ZA" sz="2400" dirty="0">
                        <a:latin typeface="Calibri" panose="020F0502020204030204" pitchFamily="34" charset="0"/>
                        <a:cs typeface="Calibri" panose="020F0502020204030204" pitchFamily="34" charset="0"/>
                      </a:endParaRPr>
                    </a:p>
                  </a:txBody>
                  <a:tcPr/>
                </a:tc>
                <a:tc hMerge="1">
                  <a:txBody>
                    <a:bodyPr/>
                    <a:lstStyle/>
                    <a:p>
                      <a:endParaRPr lang="en-ZA"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9839967"/>
                  </a:ext>
                </a:extLst>
              </a:tr>
              <a:tr h="0">
                <a:tc>
                  <a:txBody>
                    <a:bodyPr/>
                    <a:lstStyle/>
                    <a:p>
                      <a:r>
                        <a:rPr lang="en-ZA" sz="2400" dirty="0" err="1">
                          <a:latin typeface="Calibri" panose="020F0502020204030204" pitchFamily="34" charset="0"/>
                          <a:cs typeface="Calibri" panose="020F0502020204030204" pitchFamily="34" charset="0"/>
                        </a:rPr>
                        <a:t>Diensteheffing</a:t>
                      </a:r>
                      <a:r>
                        <a:rPr lang="en-ZA" sz="2400" dirty="0">
                          <a:latin typeface="Calibri" panose="020F0502020204030204" pitchFamily="34" charset="0"/>
                          <a:cs typeface="Calibri" panose="020F0502020204030204" pitchFamily="34" charset="0"/>
                        </a:rPr>
                        <a:t> - </a:t>
                      </a:r>
                      <a:r>
                        <a:rPr lang="en-ZA" sz="2400" dirty="0" err="1">
                          <a:latin typeface="Calibri" panose="020F0502020204030204" pitchFamily="34" charset="0"/>
                          <a:cs typeface="Calibri" panose="020F0502020204030204" pitchFamily="34" charset="0"/>
                        </a:rPr>
                        <a:t>Elektrisiteit</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161 051 502</a:t>
                      </a:r>
                    </a:p>
                  </a:txBody>
                  <a:tcPr/>
                </a:tc>
                <a:tc>
                  <a:txBody>
                    <a:bodyPr/>
                    <a:lstStyle/>
                    <a:p>
                      <a:pPr algn="r"/>
                      <a:r>
                        <a:rPr lang="en-ZA" sz="2400" dirty="0">
                          <a:latin typeface="Calibri" panose="020F0502020204030204" pitchFamily="34" charset="0"/>
                          <a:cs typeface="Calibri" panose="020F0502020204030204" pitchFamily="34" charset="0"/>
                        </a:rPr>
                        <a:t>32.54 %</a:t>
                      </a:r>
                    </a:p>
                  </a:txBody>
                  <a:tcPr/>
                </a:tc>
                <a:extLst>
                  <a:ext uri="{0D108BD9-81ED-4DB2-BD59-A6C34878D82A}">
                    <a16:rowId xmlns:a16="http://schemas.microsoft.com/office/drawing/2014/main" val="2798869712"/>
                  </a:ext>
                </a:extLst>
              </a:tr>
              <a:tr h="0">
                <a:tc>
                  <a:txBody>
                    <a:bodyPr/>
                    <a:lstStyle/>
                    <a:p>
                      <a:r>
                        <a:rPr lang="en-ZA" sz="2400" dirty="0" err="1">
                          <a:latin typeface="Calibri" panose="020F0502020204030204" pitchFamily="34" charset="0"/>
                          <a:cs typeface="Calibri" panose="020F0502020204030204" pitchFamily="34" charset="0"/>
                        </a:rPr>
                        <a:t>Eiendomsbelasting</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93 674 997</a:t>
                      </a:r>
                    </a:p>
                  </a:txBody>
                  <a:tcPr/>
                </a:tc>
                <a:tc>
                  <a:txBody>
                    <a:bodyPr/>
                    <a:lstStyle/>
                    <a:p>
                      <a:pPr algn="r"/>
                      <a:r>
                        <a:rPr lang="en-ZA" sz="2400" dirty="0">
                          <a:latin typeface="Calibri" panose="020F0502020204030204" pitchFamily="34" charset="0"/>
                          <a:cs typeface="Calibri" panose="020F0502020204030204" pitchFamily="34" charset="0"/>
                        </a:rPr>
                        <a:t>18.93 %</a:t>
                      </a:r>
                    </a:p>
                  </a:txBody>
                  <a:tcPr/>
                </a:tc>
                <a:extLst>
                  <a:ext uri="{0D108BD9-81ED-4DB2-BD59-A6C34878D82A}">
                    <a16:rowId xmlns:a16="http://schemas.microsoft.com/office/drawing/2014/main" val="4281802343"/>
                  </a:ext>
                </a:extLst>
              </a:tr>
              <a:tr h="0">
                <a:tc>
                  <a:txBody>
                    <a:bodyPr/>
                    <a:lstStyle/>
                    <a:p>
                      <a:r>
                        <a:rPr lang="en-ZA" sz="2400" dirty="0" err="1">
                          <a:latin typeface="Calibri" panose="020F0502020204030204" pitchFamily="34" charset="0"/>
                          <a:cs typeface="Calibri" panose="020F0502020204030204" pitchFamily="34" charset="0"/>
                        </a:rPr>
                        <a:t>Oordragte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subsidies - </a:t>
                      </a:r>
                      <a:r>
                        <a:rPr lang="en-ZA" sz="2400" dirty="0" err="1">
                          <a:latin typeface="Calibri" panose="020F0502020204030204" pitchFamily="34" charset="0"/>
                          <a:cs typeface="Calibri" panose="020F0502020204030204" pitchFamily="34" charset="0"/>
                        </a:rPr>
                        <a:t>Operasioneel</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81 237 434</a:t>
                      </a:r>
                    </a:p>
                  </a:txBody>
                  <a:tcPr/>
                </a:tc>
                <a:tc>
                  <a:txBody>
                    <a:bodyPr/>
                    <a:lstStyle/>
                    <a:p>
                      <a:pPr algn="r"/>
                      <a:r>
                        <a:rPr lang="en-ZA" sz="2400" dirty="0">
                          <a:latin typeface="Calibri" panose="020F0502020204030204" pitchFamily="34" charset="0"/>
                          <a:cs typeface="Calibri" panose="020F0502020204030204" pitchFamily="34" charset="0"/>
                        </a:rPr>
                        <a:t>16.42 %</a:t>
                      </a:r>
                    </a:p>
                  </a:txBody>
                  <a:tcPr/>
                </a:tc>
                <a:extLst>
                  <a:ext uri="{0D108BD9-81ED-4DB2-BD59-A6C34878D82A}">
                    <a16:rowId xmlns:a16="http://schemas.microsoft.com/office/drawing/2014/main" val="4253284372"/>
                  </a:ext>
                </a:extLst>
              </a:tr>
              <a:tr h="0">
                <a:tc>
                  <a:txBody>
                    <a:bodyPr/>
                    <a:lstStyle/>
                    <a:p>
                      <a:r>
                        <a:rPr lang="en-ZA" sz="2400" dirty="0" err="1">
                          <a:latin typeface="Calibri" panose="020F0502020204030204" pitchFamily="34" charset="0"/>
                          <a:cs typeface="Calibri" panose="020F0502020204030204" pitchFamily="34" charset="0"/>
                        </a:rPr>
                        <a:t>Diensteheffings</a:t>
                      </a:r>
                      <a:r>
                        <a:rPr lang="en-ZA" sz="2400" dirty="0">
                          <a:latin typeface="Calibri" panose="020F0502020204030204" pitchFamily="34" charset="0"/>
                          <a:cs typeface="Calibri" panose="020F0502020204030204" pitchFamily="34" charset="0"/>
                        </a:rPr>
                        <a:t> - water</a:t>
                      </a:r>
                    </a:p>
                  </a:txBody>
                  <a:tcPr/>
                </a:tc>
                <a:tc>
                  <a:txBody>
                    <a:bodyPr/>
                    <a:lstStyle/>
                    <a:p>
                      <a:pPr algn="r"/>
                      <a:r>
                        <a:rPr lang="en-ZA" sz="2400" dirty="0">
                          <a:latin typeface="Calibri" panose="020F0502020204030204" pitchFamily="34" charset="0"/>
                          <a:cs typeface="Calibri" panose="020F0502020204030204" pitchFamily="34" charset="0"/>
                        </a:rPr>
                        <a:t>36 807 166</a:t>
                      </a:r>
                    </a:p>
                  </a:txBody>
                  <a:tcPr/>
                </a:tc>
                <a:tc>
                  <a:txBody>
                    <a:bodyPr/>
                    <a:lstStyle/>
                    <a:p>
                      <a:pPr algn="r"/>
                      <a:r>
                        <a:rPr lang="en-ZA" sz="2400" dirty="0">
                          <a:latin typeface="Calibri" panose="020F0502020204030204" pitchFamily="34" charset="0"/>
                          <a:cs typeface="Calibri" panose="020F0502020204030204" pitchFamily="34" charset="0"/>
                        </a:rPr>
                        <a:t>7.44 %</a:t>
                      </a:r>
                    </a:p>
                  </a:txBody>
                  <a:tcPr/>
                </a:tc>
                <a:extLst>
                  <a:ext uri="{0D108BD9-81ED-4DB2-BD59-A6C34878D82A}">
                    <a16:rowId xmlns:a16="http://schemas.microsoft.com/office/drawing/2014/main" val="3262559454"/>
                  </a:ext>
                </a:extLst>
              </a:tr>
              <a:tr h="0">
                <a:tc>
                  <a:txBody>
                    <a:bodyPr/>
                    <a:lstStyle/>
                    <a:p>
                      <a:r>
                        <a:rPr lang="en-ZA" sz="2400" dirty="0" err="1">
                          <a:latin typeface="Calibri" panose="020F0502020204030204" pitchFamily="34" charset="0"/>
                          <a:cs typeface="Calibri" panose="020F0502020204030204" pitchFamily="34" charset="0"/>
                        </a:rPr>
                        <a:t>Diensteheffings</a:t>
                      </a:r>
                      <a:r>
                        <a:rPr lang="en-ZA" sz="2400" dirty="0">
                          <a:latin typeface="Calibri" panose="020F0502020204030204" pitchFamily="34" charset="0"/>
                          <a:cs typeface="Calibri" panose="020F0502020204030204" pitchFamily="34" charset="0"/>
                        </a:rPr>
                        <a:t> - </a:t>
                      </a:r>
                      <a:r>
                        <a:rPr lang="en-ZA" sz="2400" dirty="0" err="1">
                          <a:latin typeface="Calibri" panose="020F0502020204030204" pitchFamily="34" charset="0"/>
                          <a:cs typeface="Calibri" panose="020F0502020204030204" pitchFamily="34" charset="0"/>
                        </a:rPr>
                        <a:t>vullisverwydering</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32 447 000</a:t>
                      </a:r>
                    </a:p>
                  </a:txBody>
                  <a:tcPr/>
                </a:tc>
                <a:tc>
                  <a:txBody>
                    <a:bodyPr/>
                    <a:lstStyle/>
                    <a:p>
                      <a:pPr algn="r"/>
                      <a:r>
                        <a:rPr lang="en-ZA" sz="2400" dirty="0">
                          <a:latin typeface="Calibri" panose="020F0502020204030204" pitchFamily="34" charset="0"/>
                          <a:cs typeface="Calibri" panose="020F0502020204030204" pitchFamily="34" charset="0"/>
                        </a:rPr>
                        <a:t>6.56 %</a:t>
                      </a:r>
                    </a:p>
                  </a:txBody>
                  <a:tcPr/>
                </a:tc>
                <a:extLst>
                  <a:ext uri="{0D108BD9-81ED-4DB2-BD59-A6C34878D82A}">
                    <a16:rowId xmlns:a16="http://schemas.microsoft.com/office/drawing/2014/main" val="3942002542"/>
                  </a:ext>
                </a:extLst>
              </a:tr>
              <a:tr h="0">
                <a:tc>
                  <a:txBody>
                    <a:bodyPr/>
                    <a:lstStyle/>
                    <a:p>
                      <a:r>
                        <a:rPr lang="en-ZA" sz="2400" dirty="0" err="1">
                          <a:latin typeface="Calibri" panose="020F0502020204030204" pitchFamily="34" charset="0"/>
                          <a:cs typeface="Calibri" panose="020F0502020204030204" pitchFamily="34" charset="0"/>
                        </a:rPr>
                        <a:t>Boetes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toeslae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prysgawe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21 286 000</a:t>
                      </a:r>
                    </a:p>
                  </a:txBody>
                  <a:tcPr/>
                </a:tc>
                <a:tc>
                  <a:txBody>
                    <a:bodyPr/>
                    <a:lstStyle/>
                    <a:p>
                      <a:pPr algn="r"/>
                      <a:r>
                        <a:rPr lang="en-ZA" sz="2400" dirty="0">
                          <a:latin typeface="Calibri" panose="020F0502020204030204" pitchFamily="34" charset="0"/>
                          <a:cs typeface="Calibri" panose="020F0502020204030204" pitchFamily="34" charset="0"/>
                        </a:rPr>
                        <a:t>4.30 %</a:t>
                      </a:r>
                    </a:p>
                  </a:txBody>
                  <a:tcPr/>
                </a:tc>
                <a:extLst>
                  <a:ext uri="{0D108BD9-81ED-4DB2-BD59-A6C34878D82A}">
                    <a16:rowId xmlns:a16="http://schemas.microsoft.com/office/drawing/2014/main" val="1709017787"/>
                  </a:ext>
                </a:extLst>
              </a:tr>
              <a:tr h="0">
                <a:tc>
                  <a:txBody>
                    <a:bodyPr/>
                    <a:lstStyle/>
                    <a:p>
                      <a:r>
                        <a:rPr lang="en-ZA" sz="2400" dirty="0" err="1">
                          <a:latin typeface="Calibri" panose="020F0502020204030204" pitchFamily="34" charset="0"/>
                          <a:cs typeface="Calibri" panose="020F0502020204030204" pitchFamily="34" charset="0"/>
                        </a:rPr>
                        <a:t>Diensteheffings</a:t>
                      </a:r>
                      <a:r>
                        <a:rPr lang="en-ZA" sz="2400" dirty="0">
                          <a:latin typeface="Calibri" panose="020F0502020204030204" pitchFamily="34" charset="0"/>
                          <a:cs typeface="Calibri" panose="020F0502020204030204" pitchFamily="34" charset="0"/>
                        </a:rPr>
                        <a:t> - </a:t>
                      </a:r>
                      <a:r>
                        <a:rPr lang="en-ZA" sz="2400" dirty="0" err="1">
                          <a:latin typeface="Calibri" panose="020F0502020204030204" pitchFamily="34" charset="0"/>
                          <a:cs typeface="Calibri" panose="020F0502020204030204" pitchFamily="34" charset="0"/>
                        </a:rPr>
                        <a:t>riolering</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17 702 000</a:t>
                      </a:r>
                    </a:p>
                  </a:txBody>
                  <a:tcPr/>
                </a:tc>
                <a:tc>
                  <a:txBody>
                    <a:bodyPr/>
                    <a:lstStyle/>
                    <a:p>
                      <a:pPr algn="r"/>
                      <a:r>
                        <a:rPr lang="en-ZA" sz="2400" dirty="0">
                          <a:latin typeface="Calibri" panose="020F0502020204030204" pitchFamily="34" charset="0"/>
                          <a:cs typeface="Calibri" panose="020F0502020204030204" pitchFamily="34" charset="0"/>
                        </a:rPr>
                        <a:t>3.58 %</a:t>
                      </a:r>
                    </a:p>
                  </a:txBody>
                  <a:tcPr/>
                </a:tc>
                <a:extLst>
                  <a:ext uri="{0D108BD9-81ED-4DB2-BD59-A6C34878D82A}">
                    <a16:rowId xmlns:a16="http://schemas.microsoft.com/office/drawing/2014/main" val="3506288341"/>
                  </a:ext>
                </a:extLst>
              </a:tr>
              <a:tr h="0">
                <a:tc>
                  <a:txBody>
                    <a:bodyPr/>
                    <a:lstStyle/>
                    <a:p>
                      <a:r>
                        <a:rPr lang="en-ZA" sz="2400" dirty="0" err="1">
                          <a:latin typeface="Calibri" panose="020F0502020204030204" pitchFamily="34" charset="0"/>
                          <a:cs typeface="Calibri" panose="020F0502020204030204" pitchFamily="34" charset="0"/>
                        </a:rPr>
                        <a:t>Oordragte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subsidies - </a:t>
                      </a:r>
                      <a:r>
                        <a:rPr lang="en-ZA" sz="2400" dirty="0" err="1">
                          <a:latin typeface="Calibri" panose="020F0502020204030204" pitchFamily="34" charset="0"/>
                          <a:cs typeface="Calibri" panose="020F0502020204030204" pitchFamily="34" charset="0"/>
                        </a:rPr>
                        <a:t>kapitaal</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16 110 566</a:t>
                      </a:r>
                    </a:p>
                  </a:txBody>
                  <a:tcPr/>
                </a:tc>
                <a:tc>
                  <a:txBody>
                    <a:bodyPr/>
                    <a:lstStyle/>
                    <a:p>
                      <a:pPr algn="r"/>
                      <a:r>
                        <a:rPr lang="en-ZA" sz="2400" dirty="0">
                          <a:latin typeface="Calibri" panose="020F0502020204030204" pitchFamily="34" charset="0"/>
                          <a:cs typeface="Calibri" panose="020F0502020204030204" pitchFamily="34" charset="0"/>
                        </a:rPr>
                        <a:t>3.26 %</a:t>
                      </a:r>
                    </a:p>
                  </a:txBody>
                  <a:tcPr/>
                </a:tc>
                <a:extLst>
                  <a:ext uri="{0D108BD9-81ED-4DB2-BD59-A6C34878D82A}">
                    <a16:rowId xmlns:a16="http://schemas.microsoft.com/office/drawing/2014/main" val="201249404"/>
                  </a:ext>
                </a:extLst>
              </a:tr>
              <a:tr h="0">
                <a:tc>
                  <a:txBody>
                    <a:bodyPr/>
                    <a:lstStyle/>
                    <a:p>
                      <a:r>
                        <a:rPr lang="en-ZA" sz="2400" dirty="0">
                          <a:latin typeface="Calibri" panose="020F0502020204030204" pitchFamily="34" charset="0"/>
                          <a:cs typeface="Calibri" panose="020F0502020204030204" pitchFamily="34" charset="0"/>
                        </a:rPr>
                        <a:t>Ander </a:t>
                      </a:r>
                      <a:r>
                        <a:rPr lang="en-ZA" sz="2400" dirty="0" err="1">
                          <a:latin typeface="Calibri" panose="020F0502020204030204" pitchFamily="34" charset="0"/>
                          <a:cs typeface="Calibri" panose="020F0502020204030204" pitchFamily="34" charset="0"/>
                        </a:rPr>
                        <a:t>inkomste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14 025 000</a:t>
                      </a:r>
                    </a:p>
                  </a:txBody>
                  <a:tcPr/>
                </a:tc>
                <a:tc>
                  <a:txBody>
                    <a:bodyPr/>
                    <a:lstStyle/>
                    <a:p>
                      <a:pPr algn="r"/>
                      <a:r>
                        <a:rPr lang="en-ZA" sz="2400" dirty="0">
                          <a:latin typeface="Calibri" panose="020F0502020204030204" pitchFamily="34" charset="0"/>
                          <a:cs typeface="Calibri" panose="020F0502020204030204" pitchFamily="34" charset="0"/>
                        </a:rPr>
                        <a:t>2.83 %</a:t>
                      </a:r>
                    </a:p>
                  </a:txBody>
                  <a:tcPr/>
                </a:tc>
                <a:extLst>
                  <a:ext uri="{0D108BD9-81ED-4DB2-BD59-A6C34878D82A}">
                    <a16:rowId xmlns:a16="http://schemas.microsoft.com/office/drawing/2014/main" val="1632112332"/>
                  </a:ext>
                </a:extLst>
              </a:tr>
              <a:tr h="0">
                <a:tc>
                  <a:txBody>
                    <a:bodyPr/>
                    <a:lstStyle/>
                    <a:p>
                      <a:r>
                        <a:rPr lang="en-ZA" sz="2400" dirty="0" err="1">
                          <a:latin typeface="Calibri" panose="020F0502020204030204" pitchFamily="34" charset="0"/>
                          <a:cs typeface="Calibri" panose="020F0502020204030204" pitchFamily="34" charset="0"/>
                        </a:rPr>
                        <a:t>Agentskapdienste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5 788 000</a:t>
                      </a:r>
                    </a:p>
                  </a:txBody>
                  <a:tcPr/>
                </a:tc>
                <a:tc>
                  <a:txBody>
                    <a:bodyPr/>
                    <a:lstStyle/>
                    <a:p>
                      <a:pPr algn="r"/>
                      <a:r>
                        <a:rPr lang="en-ZA" sz="2400" dirty="0">
                          <a:latin typeface="Calibri" panose="020F0502020204030204" pitchFamily="34" charset="0"/>
                          <a:cs typeface="Calibri" panose="020F0502020204030204" pitchFamily="34" charset="0"/>
                        </a:rPr>
                        <a:t>1.17 %</a:t>
                      </a:r>
                    </a:p>
                  </a:txBody>
                  <a:tcPr/>
                </a:tc>
                <a:extLst>
                  <a:ext uri="{0D108BD9-81ED-4DB2-BD59-A6C34878D82A}">
                    <a16:rowId xmlns:a16="http://schemas.microsoft.com/office/drawing/2014/main" val="475210116"/>
                  </a:ext>
                </a:extLst>
              </a:tr>
              <a:tr h="0">
                <a:tc>
                  <a:txBody>
                    <a:bodyPr/>
                    <a:lstStyle/>
                    <a:p>
                      <a:r>
                        <a:rPr lang="en-ZA" sz="2400" dirty="0" err="1">
                          <a:latin typeface="Calibri" panose="020F0502020204030204" pitchFamily="34" charset="0"/>
                          <a:cs typeface="Calibri" panose="020F0502020204030204" pitchFamily="34" charset="0"/>
                        </a:rPr>
                        <a:t>Rente</a:t>
                      </a:r>
                      <a:r>
                        <a:rPr lang="en-ZA" sz="2400" dirty="0">
                          <a:latin typeface="Calibri" panose="020F0502020204030204" pitchFamily="34" charset="0"/>
                          <a:cs typeface="Calibri" panose="020F0502020204030204" pitchFamily="34" charset="0"/>
                        </a:rPr>
                        <a:t> – </a:t>
                      </a:r>
                      <a:r>
                        <a:rPr lang="en-ZA" sz="2400" dirty="0" err="1">
                          <a:latin typeface="Calibri" panose="020F0502020204030204" pitchFamily="34" charset="0"/>
                          <a:cs typeface="Calibri" panose="020F0502020204030204" pitchFamily="34" charset="0"/>
                        </a:rPr>
                        <a:t>uitstaande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debiteure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5 000 000</a:t>
                      </a:r>
                    </a:p>
                  </a:txBody>
                  <a:tcPr/>
                </a:tc>
                <a:tc>
                  <a:txBody>
                    <a:bodyPr/>
                    <a:lstStyle/>
                    <a:p>
                      <a:pPr algn="r"/>
                      <a:r>
                        <a:rPr lang="en-ZA" sz="2400" dirty="0">
                          <a:latin typeface="Calibri" panose="020F0502020204030204" pitchFamily="34" charset="0"/>
                          <a:cs typeface="Calibri" panose="020F0502020204030204" pitchFamily="34" charset="0"/>
                        </a:rPr>
                        <a:t>1.01 %</a:t>
                      </a:r>
                    </a:p>
                  </a:txBody>
                  <a:tcPr/>
                </a:tc>
                <a:extLst>
                  <a:ext uri="{0D108BD9-81ED-4DB2-BD59-A6C34878D82A}">
                    <a16:rowId xmlns:a16="http://schemas.microsoft.com/office/drawing/2014/main" val="161801580"/>
                  </a:ext>
                </a:extLst>
              </a:tr>
              <a:tr h="0">
                <a:tc>
                  <a:txBody>
                    <a:bodyPr/>
                    <a:lstStyle/>
                    <a:p>
                      <a:r>
                        <a:rPr lang="en-ZA" sz="2400" dirty="0" err="1">
                          <a:latin typeface="Calibri" panose="020F0502020204030204" pitchFamily="34" charset="0"/>
                          <a:cs typeface="Calibri" panose="020F0502020204030204" pitchFamily="34" charset="0"/>
                        </a:rPr>
                        <a:t>Huur</a:t>
                      </a:r>
                      <a:r>
                        <a:rPr lang="en-ZA" sz="2400" dirty="0">
                          <a:latin typeface="Calibri" panose="020F0502020204030204" pitchFamily="34" charset="0"/>
                          <a:cs typeface="Calibri" panose="020F0502020204030204" pitchFamily="34" charset="0"/>
                        </a:rPr>
                        <a:t> van </a:t>
                      </a:r>
                      <a:r>
                        <a:rPr lang="en-ZA" sz="2400" dirty="0" err="1">
                          <a:latin typeface="Calibri" panose="020F0502020204030204" pitchFamily="34" charset="0"/>
                          <a:cs typeface="Calibri" panose="020F0502020204030204" pitchFamily="34" charset="0"/>
                        </a:rPr>
                        <a:t>fasiliteite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toerusting</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1 674 000</a:t>
                      </a:r>
                    </a:p>
                  </a:txBody>
                  <a:tcPr/>
                </a:tc>
                <a:tc>
                  <a:txBody>
                    <a:bodyPr/>
                    <a:lstStyle/>
                    <a:p>
                      <a:pPr algn="r"/>
                      <a:r>
                        <a:rPr lang="en-ZA" sz="2400" dirty="0">
                          <a:latin typeface="Calibri" panose="020F0502020204030204" pitchFamily="34" charset="0"/>
                          <a:cs typeface="Calibri" panose="020F0502020204030204" pitchFamily="34" charset="0"/>
                        </a:rPr>
                        <a:t>0.34 %</a:t>
                      </a:r>
                    </a:p>
                  </a:txBody>
                  <a:tcPr/>
                </a:tc>
                <a:extLst>
                  <a:ext uri="{0D108BD9-81ED-4DB2-BD59-A6C34878D82A}">
                    <a16:rowId xmlns:a16="http://schemas.microsoft.com/office/drawing/2014/main" val="4142443923"/>
                  </a:ext>
                </a:extLst>
              </a:tr>
              <a:tr h="0">
                <a:tc>
                  <a:txBody>
                    <a:bodyPr/>
                    <a:lstStyle/>
                    <a:p>
                      <a:r>
                        <a:rPr lang="en-ZA" sz="2400" dirty="0" err="1">
                          <a:latin typeface="Calibri" panose="020F0502020204030204" pitchFamily="34" charset="0"/>
                          <a:cs typeface="Calibri" panose="020F0502020204030204" pitchFamily="34" charset="0"/>
                        </a:rPr>
                        <a:t>Lisensies</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permitte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77 000</a:t>
                      </a:r>
                    </a:p>
                  </a:txBody>
                  <a:tcPr/>
                </a:tc>
                <a:tc>
                  <a:txBody>
                    <a:bodyPr/>
                    <a:lstStyle/>
                    <a:p>
                      <a:pPr algn="r"/>
                      <a:r>
                        <a:rPr lang="en-ZA" sz="2400" dirty="0">
                          <a:latin typeface="Calibri" panose="020F0502020204030204" pitchFamily="34" charset="0"/>
                          <a:cs typeface="Calibri" panose="020F0502020204030204" pitchFamily="34" charset="0"/>
                        </a:rPr>
                        <a:t>0.02 %</a:t>
                      </a:r>
                    </a:p>
                  </a:txBody>
                  <a:tcPr/>
                </a:tc>
                <a:extLst>
                  <a:ext uri="{0D108BD9-81ED-4DB2-BD59-A6C34878D82A}">
                    <a16:rowId xmlns:a16="http://schemas.microsoft.com/office/drawing/2014/main" val="1013822566"/>
                  </a:ext>
                </a:extLst>
              </a:tr>
            </a:tbl>
          </a:graphicData>
        </a:graphic>
      </p:graphicFrame>
    </p:spTree>
    <p:custDataLst>
      <p:tags r:id="rId1"/>
    </p:custDataLst>
    <p:extLst>
      <p:ext uri="{BB962C8B-B14F-4D97-AF65-F5344CB8AC3E}">
        <p14:creationId xmlns:p14="http://schemas.microsoft.com/office/powerpoint/2010/main" val="17080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68662440-CCD5-4F30-AEFE-556DCBA57ED9}"/>
              </a:ext>
            </a:extLst>
          </p:cNvPr>
          <p:cNvGraphicFramePr>
            <a:graphicFrameLocks noGrp="1"/>
          </p:cNvGraphicFramePr>
          <p:nvPr>
            <p:extLst>
              <p:ext uri="{D42A27DB-BD31-4B8C-83A1-F6EECF244321}">
                <p14:modId xmlns:p14="http://schemas.microsoft.com/office/powerpoint/2010/main" val="431769002"/>
              </p:ext>
            </p:extLst>
          </p:nvPr>
        </p:nvGraphicFramePr>
        <p:xfrm>
          <a:off x="581891" y="180976"/>
          <a:ext cx="10815782" cy="6259243"/>
        </p:xfrm>
        <a:graphic>
          <a:graphicData uri="http://schemas.openxmlformats.org/drawingml/2006/table">
            <a:tbl>
              <a:tblPr firstRow="1" bandRow="1">
                <a:tableStyleId>{5C22544A-7EE6-4342-B048-85BDC9FD1C3A}</a:tableStyleId>
              </a:tblPr>
              <a:tblGrid>
                <a:gridCol w="8153668">
                  <a:extLst>
                    <a:ext uri="{9D8B030D-6E8A-4147-A177-3AD203B41FA5}">
                      <a16:colId xmlns:a16="http://schemas.microsoft.com/office/drawing/2014/main" val="1288111138"/>
                    </a:ext>
                  </a:extLst>
                </a:gridCol>
                <a:gridCol w="2662114">
                  <a:extLst>
                    <a:ext uri="{9D8B030D-6E8A-4147-A177-3AD203B41FA5}">
                      <a16:colId xmlns:a16="http://schemas.microsoft.com/office/drawing/2014/main" val="2720098876"/>
                    </a:ext>
                  </a:extLst>
                </a:gridCol>
              </a:tblGrid>
              <a:tr h="48108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VOORGESTELDE TARIEFVERHOGINGS</a:t>
                      </a:r>
                      <a:endParaRPr lang="en-ZA" sz="2800" dirty="0">
                        <a:latin typeface="Calibri" panose="020F0502020204030204" pitchFamily="34" charset="0"/>
                        <a:cs typeface="Calibri" panose="020F0502020204030204" pitchFamily="34" charset="0"/>
                      </a:endParaRPr>
                    </a:p>
                  </a:txBody>
                  <a:tcPr anchor="ctr">
                    <a:solidFill>
                      <a:srgbClr val="A3A709"/>
                    </a:solidFill>
                  </a:tcPr>
                </a:tc>
                <a:tc hMerge="1">
                  <a:txBody>
                    <a:bodyPr/>
                    <a:lstStyle/>
                    <a:p>
                      <a:endParaRPr lang="en-ZA"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9839967"/>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spcBef>
                          <a:spcPts val="600"/>
                        </a:spcBef>
                        <a:spcAft>
                          <a:spcPts val="600"/>
                        </a:spcAft>
                      </a:pPr>
                      <a:r>
                        <a:rPr lang="en-ZA" sz="2800" b="1" i="0" u="none" strike="noStrike" dirty="0">
                          <a:effectLst/>
                          <a:latin typeface="Calibri" panose="020F0502020204030204" pitchFamily="34" charset="0"/>
                          <a:cs typeface="Calibri" panose="020F0502020204030204" pitchFamily="34" charset="0"/>
                        </a:rPr>
                        <a:t> </a:t>
                      </a:r>
                      <a:r>
                        <a:rPr lang="en-ZA" sz="2800" b="1" i="0" u="none" strike="noStrike" dirty="0" err="1">
                          <a:effectLst/>
                          <a:latin typeface="Calibri" panose="020F0502020204030204" pitchFamily="34" charset="0"/>
                          <a:cs typeface="Calibri" panose="020F0502020204030204" pitchFamily="34" charset="0"/>
                        </a:rPr>
                        <a:t>Eiendomsbelasting</a:t>
                      </a:r>
                      <a:endParaRPr lang="en-ZA" sz="28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10.00%</a:t>
                      </a:r>
                    </a:p>
                  </a:txBody>
                  <a:tcPr marL="0" marR="0" marT="0" marB="0" anchor="ctr"/>
                </a:tc>
                <a:extLst>
                  <a:ext uri="{0D108BD9-81ED-4DB2-BD59-A6C34878D82A}">
                    <a16:rowId xmlns:a16="http://schemas.microsoft.com/office/drawing/2014/main" val="2798869712"/>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spcBef>
                          <a:spcPts val="600"/>
                        </a:spcBef>
                        <a:spcAft>
                          <a:spcPts val="600"/>
                        </a:spcAft>
                      </a:pPr>
                      <a:r>
                        <a:rPr lang="en-ZA" sz="2800" b="1" i="0" u="none" strike="noStrike" dirty="0">
                          <a:effectLst/>
                          <a:latin typeface="Calibri" panose="020F0502020204030204" pitchFamily="34" charset="0"/>
                          <a:cs typeface="Calibri" panose="020F0502020204030204" pitchFamily="34" charset="0"/>
                        </a:rPr>
                        <a:t> Water</a:t>
                      </a: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 </a:t>
                      </a:r>
                    </a:p>
                  </a:txBody>
                  <a:tcPr marL="0" marR="0" marT="0" marB="0" anchor="ctr"/>
                </a:tc>
                <a:extLst>
                  <a:ext uri="{0D108BD9-81ED-4DB2-BD59-A6C34878D82A}">
                    <a16:rowId xmlns:a16="http://schemas.microsoft.com/office/drawing/2014/main" val="4281802343"/>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err="1">
                          <a:effectLst/>
                          <a:latin typeface="Calibri" panose="020F0502020204030204" pitchFamily="34" charset="0"/>
                          <a:cs typeface="Calibri" panose="020F0502020204030204" pitchFamily="34" charset="0"/>
                        </a:rPr>
                        <a:t>Verbruiksheffings</a:t>
                      </a:r>
                      <a:r>
                        <a:rPr lang="en-ZA" sz="2800" b="0" i="0" u="none" strike="noStrike" dirty="0">
                          <a:effectLst/>
                          <a:latin typeface="Calibri" panose="020F0502020204030204" pitchFamily="34" charset="0"/>
                          <a:cs typeface="Calibri" panose="020F0502020204030204" pitchFamily="34" charset="0"/>
                        </a:rPr>
                        <a:t>  </a:t>
                      </a: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8.50%</a:t>
                      </a:r>
                    </a:p>
                  </a:txBody>
                  <a:tcPr marL="0" marR="0" marT="0" marB="0" anchor="ctr"/>
                </a:tc>
                <a:extLst>
                  <a:ext uri="{0D108BD9-81ED-4DB2-BD59-A6C34878D82A}">
                    <a16:rowId xmlns:a16="http://schemas.microsoft.com/office/drawing/2014/main" val="4253284372"/>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err="1">
                          <a:effectLst/>
                          <a:latin typeface="Calibri" panose="020F0502020204030204" pitchFamily="34" charset="0"/>
                          <a:cs typeface="Calibri" panose="020F0502020204030204" pitchFamily="34" charset="0"/>
                        </a:rPr>
                        <a:t>Basiese</a:t>
                      </a:r>
                      <a:r>
                        <a:rPr lang="en-ZA" sz="2800" b="0" i="0" u="none" strike="noStrike" dirty="0">
                          <a:effectLst/>
                          <a:latin typeface="Calibri" panose="020F0502020204030204" pitchFamily="34" charset="0"/>
                          <a:cs typeface="Calibri" panose="020F0502020204030204" pitchFamily="34" charset="0"/>
                        </a:rPr>
                        <a:t> </a:t>
                      </a:r>
                      <a:r>
                        <a:rPr lang="en-ZA" sz="2800" b="0" i="0" u="none" strike="noStrike" dirty="0" err="1">
                          <a:effectLst/>
                          <a:latin typeface="Calibri" panose="020F0502020204030204" pitchFamily="34" charset="0"/>
                          <a:cs typeface="Calibri" panose="020F0502020204030204" pitchFamily="34" charset="0"/>
                        </a:rPr>
                        <a:t>Heffings</a:t>
                      </a:r>
                      <a:endParaRPr lang="en-ZA" sz="2800" b="0"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8.50%</a:t>
                      </a:r>
                    </a:p>
                  </a:txBody>
                  <a:tcPr marL="0" marR="0" marT="0" marB="0" anchor="ctr"/>
                </a:tc>
                <a:extLst>
                  <a:ext uri="{0D108BD9-81ED-4DB2-BD59-A6C34878D82A}">
                    <a16:rowId xmlns:a16="http://schemas.microsoft.com/office/drawing/2014/main" val="3262559454"/>
                  </a:ext>
                </a:extLst>
              </a:tr>
              <a:tr h="644537">
                <a:tc>
                  <a:txBody>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ZA" sz="2800" b="1" i="0" u="none" strike="noStrike" dirty="0" err="1">
                          <a:effectLst/>
                          <a:latin typeface="Calibri" panose="020F0502020204030204" pitchFamily="34" charset="0"/>
                          <a:cs typeface="Calibri" panose="020F0502020204030204" pitchFamily="34" charset="0"/>
                        </a:rPr>
                        <a:t>Elektrisiteit</a:t>
                      </a:r>
                      <a:endParaRPr lang="en-ZA" sz="2800" dirty="0">
                        <a:latin typeface="Calibri" panose="020F0502020204030204" pitchFamily="34" charset="0"/>
                        <a:cs typeface="Calibri" panose="020F0502020204030204" pitchFamily="34" charset="0"/>
                      </a:endParaRPr>
                    </a:p>
                  </a:txBody>
                  <a:tcPr anchor="ctr"/>
                </a:tc>
                <a:tc>
                  <a:txBody>
                    <a:bodyPr/>
                    <a:lstStyle/>
                    <a:p>
                      <a:pPr algn="ctr">
                        <a:lnSpc>
                          <a:spcPct val="150000"/>
                        </a:lnSpc>
                        <a:spcBef>
                          <a:spcPts val="600"/>
                        </a:spcBef>
                        <a:spcAft>
                          <a:spcPts val="600"/>
                        </a:spcAft>
                      </a:pPr>
                      <a:endParaRPr lang="en-ZA" sz="2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42002542"/>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err="1">
                          <a:effectLst/>
                          <a:latin typeface="Calibri" panose="020F0502020204030204" pitchFamily="34" charset="0"/>
                          <a:cs typeface="Calibri" panose="020F0502020204030204" pitchFamily="34" charset="0"/>
                        </a:rPr>
                        <a:t>Verbruiksheffings</a:t>
                      </a:r>
                      <a:endParaRPr lang="en-ZA" sz="2800" b="0"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7.47%</a:t>
                      </a:r>
                    </a:p>
                  </a:txBody>
                  <a:tcPr marL="0" marR="0" marT="0" marB="0" anchor="ctr"/>
                </a:tc>
                <a:extLst>
                  <a:ext uri="{0D108BD9-81ED-4DB2-BD59-A6C34878D82A}">
                    <a16:rowId xmlns:a16="http://schemas.microsoft.com/office/drawing/2014/main" val="1709017787"/>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err="1">
                          <a:effectLst/>
                          <a:latin typeface="Calibri" panose="020F0502020204030204" pitchFamily="34" charset="0"/>
                          <a:cs typeface="Calibri" panose="020F0502020204030204" pitchFamily="34" charset="0"/>
                        </a:rPr>
                        <a:t>Basiese</a:t>
                      </a:r>
                      <a:r>
                        <a:rPr lang="en-ZA" sz="2800" b="0" i="0" u="none" strike="noStrike" dirty="0">
                          <a:effectLst/>
                          <a:latin typeface="Calibri" panose="020F0502020204030204" pitchFamily="34" charset="0"/>
                          <a:cs typeface="Calibri" panose="020F0502020204030204" pitchFamily="34" charset="0"/>
                        </a:rPr>
                        <a:t> </a:t>
                      </a:r>
                      <a:r>
                        <a:rPr lang="en-ZA" sz="2800" b="0" i="0" u="none" strike="noStrike" dirty="0" err="1">
                          <a:effectLst/>
                          <a:latin typeface="Calibri" panose="020F0502020204030204" pitchFamily="34" charset="0"/>
                          <a:cs typeface="Calibri" panose="020F0502020204030204" pitchFamily="34" charset="0"/>
                        </a:rPr>
                        <a:t>Heffings</a:t>
                      </a:r>
                      <a:endParaRPr lang="en-ZA" sz="2800" b="0"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7.47%</a:t>
                      </a:r>
                    </a:p>
                  </a:txBody>
                  <a:tcPr marL="0" marR="0" marT="0" marB="0" anchor="ctr"/>
                </a:tc>
                <a:extLst>
                  <a:ext uri="{0D108BD9-81ED-4DB2-BD59-A6C34878D82A}">
                    <a16:rowId xmlns:a16="http://schemas.microsoft.com/office/drawing/2014/main" val="3506288341"/>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spcBef>
                          <a:spcPts val="600"/>
                        </a:spcBef>
                        <a:spcAft>
                          <a:spcPts val="600"/>
                        </a:spcAft>
                      </a:pPr>
                      <a:r>
                        <a:rPr lang="en-ZA" sz="2800" b="1" i="0" u="none" strike="noStrike" dirty="0">
                          <a:effectLst/>
                          <a:latin typeface="Calibri" panose="020F0502020204030204" pitchFamily="34" charset="0"/>
                          <a:cs typeface="Calibri" panose="020F0502020204030204" pitchFamily="34" charset="0"/>
                        </a:rPr>
                        <a:t> </a:t>
                      </a:r>
                      <a:r>
                        <a:rPr lang="en-ZA" sz="2800" b="1" i="0" u="none" strike="noStrike" dirty="0" err="1">
                          <a:effectLst/>
                          <a:latin typeface="Calibri" panose="020F0502020204030204" pitchFamily="34" charset="0"/>
                          <a:cs typeface="Calibri" panose="020F0502020204030204" pitchFamily="34" charset="0"/>
                        </a:rPr>
                        <a:t>Riolering</a:t>
                      </a:r>
                      <a:endParaRPr lang="en-ZA" sz="28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10.00%</a:t>
                      </a:r>
                    </a:p>
                  </a:txBody>
                  <a:tcPr marL="0" marR="0" marT="0" marB="0" anchor="ctr"/>
                </a:tc>
                <a:extLst>
                  <a:ext uri="{0D108BD9-81ED-4DB2-BD59-A6C34878D82A}">
                    <a16:rowId xmlns:a16="http://schemas.microsoft.com/office/drawing/2014/main" val="201249404"/>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spcBef>
                          <a:spcPts val="600"/>
                        </a:spcBef>
                        <a:spcAft>
                          <a:spcPts val="600"/>
                        </a:spcAft>
                      </a:pPr>
                      <a:r>
                        <a:rPr lang="en-ZA" sz="2800" b="1" i="0" u="none" strike="noStrike" dirty="0">
                          <a:effectLst/>
                          <a:latin typeface="Calibri" panose="020F0502020204030204" pitchFamily="34" charset="0"/>
                          <a:cs typeface="Calibri" panose="020F0502020204030204" pitchFamily="34" charset="0"/>
                        </a:rPr>
                        <a:t> </a:t>
                      </a:r>
                      <a:r>
                        <a:rPr lang="en-ZA" sz="2800" b="1" i="0" u="none" strike="noStrike" dirty="0" err="1">
                          <a:effectLst/>
                          <a:latin typeface="Calibri" panose="020F0502020204030204" pitchFamily="34" charset="0"/>
                          <a:cs typeface="Calibri" panose="020F0502020204030204" pitchFamily="34" charset="0"/>
                        </a:rPr>
                        <a:t>Vullisverwydering</a:t>
                      </a:r>
                      <a:endParaRPr lang="en-ZA" sz="2800" b="1" i="0" u="none" strike="noStrike" dirty="0">
                        <a:effectLst/>
                        <a:latin typeface="Calibri" panose="020F0502020204030204" pitchFamily="34" charset="0"/>
                        <a:cs typeface="Calibri" panose="020F0502020204030204" pitchFamily="34" charset="0"/>
                      </a:endParaRP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25.00%</a:t>
                      </a:r>
                    </a:p>
                  </a:txBody>
                  <a:tcPr marL="0" marR="0" marT="0" marB="0" anchor="ctr"/>
                </a:tc>
                <a:extLst>
                  <a:ext uri="{0D108BD9-81ED-4DB2-BD59-A6C34878D82A}">
                    <a16:rowId xmlns:a16="http://schemas.microsoft.com/office/drawing/2014/main" val="1632112332"/>
                  </a:ext>
                </a:extLst>
              </a:tr>
              <a:tr h="5639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 </a:t>
                      </a:r>
                      <a:r>
                        <a:rPr lang="en-ZA" sz="2800" b="1" i="0" u="none" strike="noStrike" dirty="0">
                          <a:effectLst/>
                          <a:latin typeface="Calibri" panose="020F0502020204030204" pitchFamily="34" charset="0"/>
                          <a:cs typeface="Calibri" panose="020F0502020204030204" pitchFamily="34" charset="0"/>
                        </a:rPr>
                        <a:t>Diverse </a:t>
                      </a:r>
                      <a:r>
                        <a:rPr lang="en-ZA" sz="2800" b="1" i="0" u="none" strike="noStrike" dirty="0" err="1">
                          <a:effectLst/>
                          <a:latin typeface="Calibri" panose="020F0502020204030204" pitchFamily="34" charset="0"/>
                          <a:cs typeface="Calibri" panose="020F0502020204030204" pitchFamily="34" charset="0"/>
                        </a:rPr>
                        <a:t>tariewe</a:t>
                      </a:r>
                      <a:r>
                        <a:rPr lang="en-ZA" sz="2800" b="1" i="0" u="none" strike="noStrike" dirty="0">
                          <a:effectLst/>
                          <a:latin typeface="Calibri" panose="020F0502020204030204" pitchFamily="34" charset="0"/>
                          <a:cs typeface="Calibri" panose="020F0502020204030204" pitchFamily="34" charset="0"/>
                        </a:rPr>
                        <a:t> </a:t>
                      </a:r>
                    </a:p>
                  </a:txBody>
                  <a:tcPr marL="0" marR="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spcBef>
                          <a:spcPts val="600"/>
                        </a:spcBef>
                        <a:spcAft>
                          <a:spcPts val="600"/>
                        </a:spcAft>
                      </a:pPr>
                      <a:r>
                        <a:rPr lang="en-ZA" sz="2800" b="0" i="0" u="none" strike="noStrike" dirty="0">
                          <a:effectLst/>
                          <a:latin typeface="Calibri" panose="020F0502020204030204" pitchFamily="34" charset="0"/>
                          <a:cs typeface="Calibri" panose="020F0502020204030204" pitchFamily="34" charset="0"/>
                        </a:rPr>
                        <a:t> 7% – 10%</a:t>
                      </a:r>
                    </a:p>
                  </a:txBody>
                  <a:tcPr marL="0" marR="0" marT="0" marB="0" anchor="ctr"/>
                </a:tc>
                <a:extLst>
                  <a:ext uri="{0D108BD9-81ED-4DB2-BD59-A6C34878D82A}">
                    <a16:rowId xmlns:a16="http://schemas.microsoft.com/office/drawing/2014/main" val="475210116"/>
                  </a:ext>
                </a:extLst>
              </a:tr>
            </a:tbl>
          </a:graphicData>
        </a:graphic>
      </p:graphicFrame>
    </p:spTree>
    <p:custDataLst>
      <p:tags r:id="rId1"/>
    </p:custDataLst>
    <p:extLst>
      <p:ext uri="{BB962C8B-B14F-4D97-AF65-F5344CB8AC3E}">
        <p14:creationId xmlns:p14="http://schemas.microsoft.com/office/powerpoint/2010/main" val="30620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13" name="TextBox 12">
            <a:extLst>
              <a:ext uri="{FF2B5EF4-FFF2-40B4-BE49-F238E27FC236}">
                <a16:creationId xmlns:a16="http://schemas.microsoft.com/office/drawing/2014/main" id="{F082B3C7-AE4E-4ABF-8C40-6CEF1F54F695}"/>
              </a:ext>
            </a:extLst>
          </p:cNvPr>
          <p:cNvSpPr txBox="1"/>
          <p:nvPr/>
        </p:nvSpPr>
        <p:spPr>
          <a:xfrm>
            <a:off x="238672" y="363915"/>
            <a:ext cx="11714656" cy="6001643"/>
          </a:xfrm>
          <a:prstGeom prst="rect">
            <a:avLst/>
          </a:prstGeom>
          <a:noFill/>
        </p:spPr>
        <p:txBody>
          <a:bodyPr wrap="square" rtlCol="0">
            <a:spAutoFit/>
          </a:bodyPr>
          <a:lstStyle/>
          <a:p>
            <a:pPr algn="ctr"/>
            <a:r>
              <a:rPr lang="en-ZA" sz="3200" b="1" dirty="0">
                <a:solidFill>
                  <a:schemeClr val="bg1"/>
                </a:solidFill>
                <a:latin typeface="Calibri" panose="020F0502020204030204" pitchFamily="34" charset="0"/>
                <a:cs typeface="Calibri" panose="020F0502020204030204" pitchFamily="34" charset="0"/>
              </a:rPr>
              <a:t>REDES VIR TARIEFVERHOGINGS</a:t>
            </a:r>
          </a:p>
          <a:p>
            <a:pPr marL="457200" indent="-457200">
              <a:buFont typeface="Arial" panose="020B0604020202020204" pitchFamily="34" charset="0"/>
              <a:buChar char="•"/>
            </a:pPr>
            <a:r>
              <a:rPr lang="en-ZA" sz="3200" dirty="0" err="1">
                <a:solidFill>
                  <a:schemeClr val="bg1"/>
                </a:solidFill>
                <a:latin typeface="Calibri" panose="020F0502020204030204" pitchFamily="34" charset="0"/>
                <a:cs typeface="Calibri" panose="020F0502020204030204" pitchFamily="34" charset="0"/>
              </a:rPr>
              <a:t>Werklike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kostes</a:t>
            </a:r>
            <a:r>
              <a:rPr lang="en-ZA" sz="3200" dirty="0">
                <a:solidFill>
                  <a:schemeClr val="bg1"/>
                </a:solidFill>
                <a:latin typeface="Calibri" panose="020F0502020204030204" pitchFamily="34" charset="0"/>
                <a:cs typeface="Calibri" panose="020F0502020204030204" pitchFamily="34" charset="0"/>
              </a:rPr>
              <a:t> van </a:t>
            </a:r>
            <a:r>
              <a:rPr lang="en-ZA" sz="3200" dirty="0" err="1">
                <a:solidFill>
                  <a:schemeClr val="bg1"/>
                </a:solidFill>
                <a:latin typeface="Calibri" panose="020F0502020204030204" pitchFamily="34" charset="0"/>
                <a:cs typeface="Calibri" panose="020F0502020204030204" pitchFamily="34" charset="0"/>
              </a:rPr>
              <a:t>dienslewering</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hoër</a:t>
            </a:r>
            <a:r>
              <a:rPr lang="en-ZA" sz="3200" dirty="0">
                <a:solidFill>
                  <a:schemeClr val="bg1"/>
                </a:solidFill>
                <a:latin typeface="Calibri" panose="020F0502020204030204" pitchFamily="34" charset="0"/>
                <a:cs typeface="Calibri" panose="020F0502020204030204" pitchFamily="34" charset="0"/>
              </a:rPr>
              <a:t> as </a:t>
            </a:r>
            <a:r>
              <a:rPr lang="en-ZA" sz="3200" dirty="0" err="1">
                <a:solidFill>
                  <a:schemeClr val="bg1"/>
                </a:solidFill>
                <a:latin typeface="Calibri" panose="020F0502020204030204" pitchFamily="34" charset="0"/>
                <a:cs typeface="Calibri" panose="020F0502020204030204" pitchFamily="34" charset="0"/>
              </a:rPr>
              <a:t>inkomste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deur</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tariewe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ingevorder</a:t>
            </a:r>
            <a:r>
              <a:rPr lang="en-ZA" sz="3200" dirty="0">
                <a:solidFill>
                  <a:schemeClr val="bg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ZA" sz="3200" dirty="0" err="1">
                <a:solidFill>
                  <a:schemeClr val="bg1"/>
                </a:solidFill>
                <a:latin typeface="Calibri" panose="020F0502020204030204" pitchFamily="34" charset="0"/>
                <a:cs typeface="Calibri" panose="020F0502020204030204" pitchFamily="34" charset="0"/>
              </a:rPr>
              <a:t>Matige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verhogings</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voor</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en</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tydens</a:t>
            </a:r>
            <a:r>
              <a:rPr lang="en-ZA" sz="3200" dirty="0">
                <a:solidFill>
                  <a:schemeClr val="bg1"/>
                </a:solidFill>
                <a:latin typeface="Calibri" panose="020F0502020204030204" pitchFamily="34" charset="0"/>
                <a:cs typeface="Calibri" panose="020F0502020204030204" pitchFamily="34" charset="0"/>
              </a:rPr>
              <a:t> “lockdown”, maar </a:t>
            </a:r>
            <a:r>
              <a:rPr lang="en-ZA" sz="3200" dirty="0" err="1">
                <a:solidFill>
                  <a:schemeClr val="bg1"/>
                </a:solidFill>
                <a:latin typeface="Calibri" panose="020F0502020204030204" pitchFamily="34" charset="0"/>
                <a:cs typeface="Calibri" panose="020F0502020204030204" pitchFamily="34" charset="0"/>
              </a:rPr>
              <a:t>kostes</a:t>
            </a:r>
            <a:r>
              <a:rPr lang="en-ZA" sz="3200" dirty="0">
                <a:solidFill>
                  <a:schemeClr val="bg1"/>
                </a:solidFill>
                <a:latin typeface="Calibri" panose="020F0502020204030204" pitchFamily="34" charset="0"/>
                <a:cs typeface="Calibri" panose="020F0502020204030204" pitchFamily="34" charset="0"/>
              </a:rPr>
              <a:t> het </a:t>
            </a:r>
            <a:r>
              <a:rPr lang="en-ZA" sz="3200" dirty="0" err="1">
                <a:solidFill>
                  <a:schemeClr val="bg1"/>
                </a:solidFill>
                <a:latin typeface="Calibri" panose="020F0502020204030204" pitchFamily="34" charset="0"/>
                <a:cs typeface="Calibri" panose="020F0502020204030204" pitchFamily="34" charset="0"/>
              </a:rPr>
              <a:t>gegroei</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byvoorbeeld</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brandstof</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salarisse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materiale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en</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onderdele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versekering</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normale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eskalasie</a:t>
            </a:r>
            <a:r>
              <a:rPr lang="en-ZA" sz="3200" dirty="0">
                <a:solidFill>
                  <a:schemeClr val="bg1"/>
                </a:solidFill>
                <a:latin typeface="Calibri" panose="020F0502020204030204" pitchFamily="34" charset="0"/>
                <a:cs typeface="Calibri" panose="020F0502020204030204" pitchFamily="34" charset="0"/>
              </a:rPr>
              <a:t> van </a:t>
            </a:r>
            <a:r>
              <a:rPr lang="en-ZA" sz="3200" dirty="0" err="1">
                <a:solidFill>
                  <a:schemeClr val="bg1"/>
                </a:solidFill>
                <a:latin typeface="Calibri" panose="020F0502020204030204" pitchFamily="34" charset="0"/>
                <a:cs typeface="Calibri" panose="020F0502020204030204" pitchFamily="34" charset="0"/>
              </a:rPr>
              <a:t>diensleweringskontrakte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ens</a:t>
            </a:r>
            <a:r>
              <a:rPr lang="en-ZA" sz="3200" dirty="0">
                <a:solidFill>
                  <a:schemeClr val="bg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ZA" sz="3200" dirty="0" err="1">
                <a:solidFill>
                  <a:schemeClr val="bg1"/>
                </a:solidFill>
                <a:latin typeface="Calibri" panose="020F0502020204030204" pitchFamily="34" charset="0"/>
                <a:cs typeface="Calibri" panose="020F0502020204030204" pitchFamily="34" charset="0"/>
              </a:rPr>
              <a:t>Vullisverwydering</a:t>
            </a:r>
            <a:r>
              <a:rPr lang="en-ZA" sz="3200" dirty="0">
                <a:solidFill>
                  <a:schemeClr val="bg1"/>
                </a:solidFill>
                <a:latin typeface="Calibri" panose="020F0502020204030204" pitchFamily="34" charset="0"/>
                <a:cs typeface="Calibri" panose="020F0502020204030204" pitchFamily="34" charset="0"/>
              </a:rPr>
              <a:t> – </a:t>
            </a:r>
            <a:r>
              <a:rPr lang="en-ZA" sz="3200" dirty="0" err="1">
                <a:solidFill>
                  <a:schemeClr val="bg1"/>
                </a:solidFill>
                <a:latin typeface="Calibri" panose="020F0502020204030204" pitchFamily="34" charset="0"/>
                <a:cs typeface="Calibri" panose="020F0502020204030204" pitchFamily="34" charset="0"/>
              </a:rPr>
              <a:t>groot</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kostes</a:t>
            </a:r>
            <a:r>
              <a:rPr lang="en-ZA" sz="3200" dirty="0">
                <a:solidFill>
                  <a:schemeClr val="bg1"/>
                </a:solidFill>
                <a:latin typeface="Calibri" panose="020F0502020204030204" pitchFamily="34" charset="0"/>
                <a:cs typeface="Calibri" panose="020F0502020204030204" pitchFamily="34" charset="0"/>
              </a:rPr>
              <a:t> met </a:t>
            </a:r>
            <a:r>
              <a:rPr lang="en-ZA" sz="3200" dirty="0" err="1">
                <a:solidFill>
                  <a:schemeClr val="bg1"/>
                </a:solidFill>
                <a:latin typeface="Calibri" panose="020F0502020204030204" pitchFamily="34" charset="0"/>
                <a:cs typeface="Calibri" panose="020F0502020204030204" pitchFamily="34" charset="0"/>
              </a:rPr>
              <a:t>aanhoudende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rommelstrooi</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en</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onwettige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storting</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veral</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naweke</a:t>
            </a:r>
            <a:r>
              <a:rPr lang="en-ZA" sz="3200" dirty="0">
                <a:solidFill>
                  <a:schemeClr val="bg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ZA" sz="3200" dirty="0" err="1">
                <a:solidFill>
                  <a:schemeClr val="bg1"/>
                </a:solidFill>
                <a:latin typeface="Calibri" panose="020F0502020204030204" pitchFamily="34" charset="0"/>
                <a:cs typeface="Calibri" panose="020F0502020204030204" pitchFamily="34" charset="0"/>
              </a:rPr>
              <a:t>Sekuriteitkostes</a:t>
            </a:r>
            <a:r>
              <a:rPr lang="en-ZA" sz="3200" dirty="0">
                <a:solidFill>
                  <a:schemeClr val="bg1"/>
                </a:solidFill>
                <a:latin typeface="Calibri" panose="020F0502020204030204" pitchFamily="34" charset="0"/>
                <a:cs typeface="Calibri" panose="020F0502020204030204" pitchFamily="34" charset="0"/>
              </a:rPr>
              <a:t> weens </a:t>
            </a:r>
            <a:r>
              <a:rPr lang="en-ZA" sz="3200" dirty="0" err="1">
                <a:solidFill>
                  <a:schemeClr val="bg1"/>
                </a:solidFill>
                <a:latin typeface="Calibri" panose="020F0502020204030204" pitchFamily="34" charset="0"/>
                <a:cs typeface="Calibri" panose="020F0502020204030204" pitchFamily="34" charset="0"/>
              </a:rPr>
              <a:t>vandalisme</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stroping</a:t>
            </a:r>
            <a:r>
              <a:rPr lang="en-ZA" sz="3200" dirty="0">
                <a:solidFill>
                  <a:schemeClr val="bg1"/>
                </a:solidFill>
                <a:latin typeface="Calibri" panose="020F0502020204030204" pitchFamily="34" charset="0"/>
                <a:cs typeface="Calibri" panose="020F0502020204030204" pitchFamily="34" charset="0"/>
              </a:rPr>
              <a:t> van </a:t>
            </a:r>
            <a:r>
              <a:rPr lang="en-ZA" sz="3200" dirty="0" err="1">
                <a:solidFill>
                  <a:schemeClr val="bg1"/>
                </a:solidFill>
                <a:latin typeface="Calibri" panose="020F0502020204030204" pitchFamily="34" charset="0"/>
                <a:cs typeface="Calibri" panose="020F0502020204030204" pitchFamily="34" charset="0"/>
              </a:rPr>
              <a:t>infrastruktuur</a:t>
            </a:r>
            <a:r>
              <a:rPr lang="en-ZA" sz="3200" dirty="0">
                <a:solidFill>
                  <a:schemeClr val="bg1"/>
                </a:solidFill>
                <a:latin typeface="Calibri" panose="020F0502020204030204" pitchFamily="34" charset="0"/>
                <a:cs typeface="Calibri" panose="020F0502020204030204" pitchFamily="34" charset="0"/>
              </a:rPr>
              <a:t>, ens.  (R2.6 </a:t>
            </a:r>
            <a:r>
              <a:rPr lang="en-ZA" sz="3200" dirty="0" err="1">
                <a:solidFill>
                  <a:schemeClr val="bg1"/>
                </a:solidFill>
                <a:latin typeface="Calibri" panose="020F0502020204030204" pitchFamily="34" charset="0"/>
                <a:cs typeface="Calibri" panose="020F0502020204030204" pitchFamily="34" charset="0"/>
              </a:rPr>
              <a:t>miljoen</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ekstra</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kostes</a:t>
            </a:r>
            <a:r>
              <a:rPr lang="en-ZA" sz="3200" dirty="0">
                <a:solidFill>
                  <a:schemeClr val="bg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ZA" sz="3200" dirty="0" err="1">
                <a:solidFill>
                  <a:schemeClr val="bg1"/>
                </a:solidFill>
                <a:latin typeface="Calibri" panose="020F0502020204030204" pitchFamily="34" charset="0"/>
                <a:cs typeface="Calibri" panose="020F0502020204030204" pitchFamily="34" charset="0"/>
              </a:rPr>
              <a:t>Toestand</a:t>
            </a:r>
            <a:r>
              <a:rPr lang="en-ZA" sz="3200" dirty="0">
                <a:solidFill>
                  <a:schemeClr val="bg1"/>
                </a:solidFill>
                <a:latin typeface="Calibri" panose="020F0502020204030204" pitchFamily="34" charset="0"/>
                <a:cs typeface="Calibri" panose="020F0502020204030204" pitchFamily="34" charset="0"/>
              </a:rPr>
              <a:t> van </a:t>
            </a:r>
            <a:r>
              <a:rPr lang="en-ZA" sz="3200" dirty="0" err="1">
                <a:solidFill>
                  <a:schemeClr val="bg1"/>
                </a:solidFill>
                <a:latin typeface="Calibri" panose="020F0502020204030204" pitchFamily="34" charset="0"/>
                <a:cs typeface="Calibri" panose="020F0502020204030204" pitchFamily="34" charset="0"/>
              </a:rPr>
              <a:t>waterinfrastruktuur</a:t>
            </a:r>
            <a:r>
              <a:rPr lang="en-ZA" sz="3200" dirty="0">
                <a:solidFill>
                  <a:schemeClr val="bg1"/>
                </a:solidFill>
                <a:latin typeface="Calibri" panose="020F0502020204030204" pitchFamily="34" charset="0"/>
                <a:cs typeface="Calibri" panose="020F0502020204030204" pitchFamily="34" charset="0"/>
              </a:rPr>
              <a:t> – </a:t>
            </a:r>
            <a:r>
              <a:rPr lang="en-ZA" sz="3200" dirty="0" err="1">
                <a:solidFill>
                  <a:schemeClr val="bg1"/>
                </a:solidFill>
                <a:latin typeface="Calibri" panose="020F0502020204030204" pitchFamily="34" charset="0"/>
                <a:cs typeface="Calibri" panose="020F0502020204030204" pitchFamily="34" charset="0"/>
              </a:rPr>
              <a:t>moet</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vervang</a:t>
            </a:r>
            <a:r>
              <a:rPr lang="en-ZA" sz="3200" dirty="0">
                <a:solidFill>
                  <a:schemeClr val="bg1"/>
                </a:solidFill>
                <a:latin typeface="Calibri" panose="020F0502020204030204" pitchFamily="34" charset="0"/>
                <a:cs typeface="Calibri" panose="020F0502020204030204" pitchFamily="34" charset="0"/>
              </a:rPr>
              <a:t> word </a:t>
            </a:r>
            <a:r>
              <a:rPr lang="en-ZA" sz="3200" dirty="0" err="1">
                <a:solidFill>
                  <a:schemeClr val="bg1"/>
                </a:solidFill>
                <a:latin typeface="Calibri" panose="020F0502020204030204" pitchFamily="34" charset="0"/>
                <a:cs typeface="Calibri" panose="020F0502020204030204" pitchFamily="34" charset="0"/>
              </a:rPr>
              <a:t>en</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finansieringskostes</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moet</a:t>
            </a:r>
            <a:r>
              <a:rPr lang="en-ZA" sz="3200" dirty="0">
                <a:solidFill>
                  <a:schemeClr val="bg1"/>
                </a:solidFill>
                <a:latin typeface="Calibri" panose="020F0502020204030204" pitchFamily="34" charset="0"/>
                <a:cs typeface="Calibri" panose="020F0502020204030204" pitchFamily="34" charset="0"/>
              </a:rPr>
              <a:t> </a:t>
            </a:r>
            <a:r>
              <a:rPr lang="en-ZA" sz="3200" dirty="0" err="1">
                <a:solidFill>
                  <a:schemeClr val="bg1"/>
                </a:solidFill>
                <a:latin typeface="Calibri" panose="020F0502020204030204" pitchFamily="34" charset="0"/>
                <a:cs typeface="Calibri" panose="020F0502020204030204" pitchFamily="34" charset="0"/>
              </a:rPr>
              <a:t>verhaal</a:t>
            </a:r>
            <a:r>
              <a:rPr lang="en-ZA" sz="3200" dirty="0">
                <a:solidFill>
                  <a:schemeClr val="bg1"/>
                </a:solidFill>
                <a:latin typeface="Calibri" panose="020F0502020204030204" pitchFamily="34" charset="0"/>
                <a:cs typeface="Calibri" panose="020F0502020204030204" pitchFamily="34" charset="0"/>
              </a:rPr>
              <a:t> word.</a:t>
            </a:r>
          </a:p>
        </p:txBody>
      </p:sp>
    </p:spTree>
    <p:custDataLst>
      <p:tags r:id="rId1"/>
    </p:custDataLst>
    <p:extLst>
      <p:ext uri="{BB962C8B-B14F-4D97-AF65-F5344CB8AC3E}">
        <p14:creationId xmlns:p14="http://schemas.microsoft.com/office/powerpoint/2010/main" val="422560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E8F7B616-1D71-4077-8DA7-B2356679A5A0}"/>
              </a:ext>
            </a:extLst>
          </p:cNvPr>
          <p:cNvSpPr txBox="1">
            <a:spLocks/>
          </p:cNvSpPr>
          <p:nvPr/>
        </p:nvSpPr>
        <p:spPr>
          <a:xfrm>
            <a:off x="-57700" y="814868"/>
            <a:ext cx="3810000" cy="1306099"/>
          </a:xfrm>
          <a:prstGeom prst="rect">
            <a:avLst/>
          </a:prstGeom>
          <a:ln>
            <a:solidFill>
              <a:srgbClr val="5B9BD5">
                <a:lumMod val="75000"/>
              </a:srgbClr>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DEERNISHULP 2022/2023</a:t>
            </a:r>
          </a:p>
        </p:txBody>
      </p:sp>
      <p:graphicFrame>
        <p:nvGraphicFramePr>
          <p:cNvPr id="9" name="Table 8">
            <a:extLst>
              <a:ext uri="{FF2B5EF4-FFF2-40B4-BE49-F238E27FC236}">
                <a16:creationId xmlns:a16="http://schemas.microsoft.com/office/drawing/2014/main" id="{E8EE6EF3-4F49-4E48-A130-DFD8F89ABB74}"/>
              </a:ext>
            </a:extLst>
          </p:cNvPr>
          <p:cNvGraphicFramePr>
            <a:graphicFrameLocks noGrp="1"/>
          </p:cNvGraphicFramePr>
          <p:nvPr>
            <p:extLst>
              <p:ext uri="{D42A27DB-BD31-4B8C-83A1-F6EECF244321}">
                <p14:modId xmlns:p14="http://schemas.microsoft.com/office/powerpoint/2010/main" val="735580766"/>
              </p:ext>
            </p:extLst>
          </p:nvPr>
        </p:nvGraphicFramePr>
        <p:xfrm>
          <a:off x="3533776" y="99735"/>
          <a:ext cx="8477252" cy="3157814"/>
        </p:xfrm>
        <a:graphic>
          <a:graphicData uri="http://schemas.openxmlformats.org/drawingml/2006/table">
            <a:tbl>
              <a:tblPr/>
              <a:tblGrid>
                <a:gridCol w="5775710">
                  <a:extLst>
                    <a:ext uri="{9D8B030D-6E8A-4147-A177-3AD203B41FA5}">
                      <a16:colId xmlns:a16="http://schemas.microsoft.com/office/drawing/2014/main" val="20000"/>
                    </a:ext>
                  </a:extLst>
                </a:gridCol>
                <a:gridCol w="2701542">
                  <a:extLst>
                    <a:ext uri="{9D8B030D-6E8A-4147-A177-3AD203B41FA5}">
                      <a16:colId xmlns:a16="http://schemas.microsoft.com/office/drawing/2014/main" val="20001"/>
                    </a:ext>
                  </a:extLst>
                </a:gridCol>
              </a:tblGrid>
              <a:tr h="304534">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1" i="0" u="none" strike="noStrike" dirty="0">
                          <a:effectLst/>
                          <a:latin typeface="Calibri" panose="020F0502020204030204" pitchFamily="34" charset="0"/>
                          <a:cs typeface="Calibri" panose="020F0502020204030204" pitchFamily="34" charset="0"/>
                        </a:rPr>
                        <a:t> PER MAAND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val="10001"/>
                  </a:ext>
                </a:extLst>
              </a:tr>
              <a:tr h="3262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a:effectLst/>
                          <a:latin typeface="Calibri" panose="020F0502020204030204" pitchFamily="34" charset="0"/>
                          <a:cs typeface="Calibri" panose="020F0502020204030204" pitchFamily="34" charset="0"/>
                        </a:rPr>
                        <a:t>Eiendomsbelasting algemene vrystelling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R 15,000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dirty="0" err="1">
                          <a:effectLst/>
                          <a:latin typeface="Calibri" panose="020F0502020204030204" pitchFamily="34" charset="0"/>
                          <a:cs typeface="Calibri" panose="020F0502020204030204" pitchFamily="34" charset="0"/>
                        </a:rPr>
                        <a:t>Waterverbruik</a:t>
                      </a:r>
                      <a:r>
                        <a:rPr lang="en-ZA" sz="1800" b="0" i="0" u="none" strike="noStrike" dirty="0">
                          <a:effectLst/>
                          <a:latin typeface="Calibri" panose="020F0502020204030204" pitchFamily="34" charset="0"/>
                          <a:cs typeface="Calibri" panose="020F0502020204030204" pitchFamily="34" charset="0"/>
                        </a:rPr>
                        <a:t> per </a:t>
                      </a:r>
                      <a:r>
                        <a:rPr lang="en-ZA" sz="1800" b="0" i="0" u="none" strike="noStrike" dirty="0" err="1">
                          <a:effectLst/>
                          <a:latin typeface="Calibri" panose="020F0502020204030204" pitchFamily="34" charset="0"/>
                          <a:cs typeface="Calibri" panose="020F0502020204030204" pitchFamily="34" charset="0"/>
                        </a:rPr>
                        <a:t>maand</a:t>
                      </a:r>
                      <a:endParaRPr lang="en-ZA" sz="1800" b="0" i="0" u="none" strike="noStrike" dirty="0">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6Kl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0453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a:effectLst/>
                          <a:latin typeface="Calibri" panose="020F0502020204030204" pitchFamily="34" charset="0"/>
                          <a:cs typeface="Calibri" panose="020F0502020204030204" pitchFamily="34" charset="0"/>
                        </a:rPr>
                        <a:t>Water Basies per maand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Gratis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dirty="0" err="1">
                          <a:effectLst/>
                          <a:latin typeface="Calibri" panose="020F0502020204030204" pitchFamily="34" charset="0"/>
                          <a:cs typeface="Calibri" panose="020F0502020204030204" pitchFamily="34" charset="0"/>
                        </a:rPr>
                        <a:t>Elektrisiteit</a:t>
                      </a:r>
                      <a:r>
                        <a:rPr lang="en-ZA" sz="1800" b="0" i="0" u="none" strike="noStrike" dirty="0">
                          <a:effectLst/>
                          <a:latin typeface="Calibri" panose="020F0502020204030204" pitchFamily="34" charset="0"/>
                          <a:cs typeface="Calibri" panose="020F0502020204030204" pitchFamily="34" charset="0"/>
                        </a:rPr>
                        <a:t> </a:t>
                      </a:r>
                      <a:r>
                        <a:rPr lang="en-ZA" sz="1800" b="0" i="0" u="none" strike="noStrike" dirty="0" err="1">
                          <a:effectLst/>
                          <a:latin typeface="Calibri" panose="020F0502020204030204" pitchFamily="34" charset="0"/>
                          <a:cs typeface="Calibri" panose="020F0502020204030204" pitchFamily="34" charset="0"/>
                        </a:rPr>
                        <a:t>verbruik</a:t>
                      </a:r>
                      <a:r>
                        <a:rPr lang="en-ZA" sz="1800" b="0" i="0" u="none" strike="noStrike" dirty="0">
                          <a:effectLst/>
                          <a:latin typeface="Calibri" panose="020F0502020204030204" pitchFamily="34" charset="0"/>
                          <a:cs typeface="Calibri" panose="020F0502020204030204" pitchFamily="34" charset="0"/>
                        </a:rPr>
                        <a:t> per </a:t>
                      </a:r>
                      <a:r>
                        <a:rPr lang="en-ZA" sz="1800" b="0" i="0" u="none" strike="noStrike" dirty="0" err="1">
                          <a:effectLst/>
                          <a:latin typeface="Calibri" panose="020F0502020204030204" pitchFamily="34" charset="0"/>
                          <a:cs typeface="Calibri" panose="020F0502020204030204" pitchFamily="34" charset="0"/>
                        </a:rPr>
                        <a:t>maand</a:t>
                      </a:r>
                      <a:endParaRPr lang="en-ZA" sz="1800" b="0" i="0" u="none" strike="noStrike" dirty="0">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dirty="0">
                          <a:effectLst/>
                          <a:latin typeface="Calibri" panose="020F0502020204030204" pitchFamily="34" charset="0"/>
                          <a:cs typeface="Calibri" panose="020F0502020204030204" pitchFamily="34" charset="0"/>
                        </a:rPr>
                        <a:t>50 </a:t>
                      </a:r>
                      <a:r>
                        <a:rPr lang="en-ZA" sz="1800" b="0" i="0" u="none" strike="noStrike" dirty="0" err="1">
                          <a:effectLst/>
                          <a:latin typeface="Calibri" panose="020F0502020204030204" pitchFamily="34" charset="0"/>
                          <a:cs typeface="Calibri" panose="020F0502020204030204" pitchFamily="34" charset="0"/>
                        </a:rPr>
                        <a:t>Kwh</a:t>
                      </a:r>
                      <a:endParaRPr lang="en-ZA" sz="1800" b="0" i="0" u="none" strike="noStrike" dirty="0">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nl-NL" sz="1800" b="0" i="0" u="none" strike="noStrike" dirty="0">
                          <a:effectLst/>
                          <a:latin typeface="Calibri" panose="020F0502020204030204" pitchFamily="34" charset="0"/>
                          <a:cs typeface="Calibri" panose="020F0502020204030204" pitchFamily="34" charset="0"/>
                        </a:rPr>
                        <a:t>Riolering 100% korting op huishoudelike tarief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R 208.00 (BTW 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dirty="0" err="1">
                          <a:effectLst/>
                          <a:latin typeface="Calibri" panose="020F0502020204030204" pitchFamily="34" charset="0"/>
                          <a:cs typeface="Calibri" panose="020F0502020204030204" pitchFamily="34" charset="0"/>
                        </a:rPr>
                        <a:t>Vullisverwydering</a:t>
                      </a:r>
                      <a:r>
                        <a:rPr lang="en-ZA" sz="1800" b="0" i="0" u="none" strike="noStrike" dirty="0">
                          <a:effectLst/>
                          <a:latin typeface="Calibri" panose="020F0502020204030204" pitchFamily="34" charset="0"/>
                          <a:cs typeface="Calibri" panose="020F0502020204030204" pitchFamily="34" charset="0"/>
                        </a:rPr>
                        <a:t> 100% </a:t>
                      </a:r>
                      <a:r>
                        <a:rPr lang="en-ZA" sz="1800" b="0" i="0" u="none" strike="noStrike" dirty="0" err="1">
                          <a:effectLst/>
                          <a:latin typeface="Calibri" panose="020F0502020204030204" pitchFamily="34" charset="0"/>
                          <a:cs typeface="Calibri" panose="020F0502020204030204" pitchFamily="34" charset="0"/>
                        </a:rPr>
                        <a:t>korting</a:t>
                      </a:r>
                      <a:endParaRPr lang="en-ZA" sz="1800" b="0" i="0" u="none" strike="noStrike" dirty="0">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R 319.70 (BTW 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8943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fontAlgn="auto"/>
                      <a:r>
                        <a:rPr lang="nl-NL" sz="1800" b="0" i="0" u="none" strike="noStrike">
                          <a:effectLst/>
                          <a:latin typeface="Calibri" panose="020F0502020204030204" pitchFamily="34" charset="0"/>
                          <a:cs typeface="Calibri" panose="020F0502020204030204" pitchFamily="34" charset="0"/>
                        </a:rPr>
                        <a:t>Deernis huishouding op lewensondersteunende toerusting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100 Kwh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dirty="0" err="1">
                          <a:effectLst/>
                          <a:latin typeface="Calibri" panose="020F0502020204030204" pitchFamily="34" charset="0"/>
                          <a:cs typeface="Calibri" panose="020F0502020204030204" pitchFamily="34" charset="0"/>
                        </a:rPr>
                        <a:t>Basiese</a:t>
                      </a:r>
                      <a:r>
                        <a:rPr lang="en-ZA" sz="1800" b="0" i="0" u="none" strike="noStrike" dirty="0">
                          <a:effectLst/>
                          <a:latin typeface="Calibri" panose="020F0502020204030204" pitchFamily="34" charset="0"/>
                          <a:cs typeface="Calibri" panose="020F0502020204030204" pitchFamily="34" charset="0"/>
                        </a:rPr>
                        <a:t> </a:t>
                      </a:r>
                      <a:r>
                        <a:rPr lang="en-ZA" sz="1800" b="0" i="0" u="none" strike="noStrike" dirty="0" err="1">
                          <a:effectLst/>
                          <a:latin typeface="Calibri" panose="020F0502020204030204" pitchFamily="34" charset="0"/>
                          <a:cs typeface="Calibri" panose="020F0502020204030204" pitchFamily="34" charset="0"/>
                        </a:rPr>
                        <a:t>Elektrisiteitsheffing</a:t>
                      </a:r>
                      <a:r>
                        <a:rPr lang="en-ZA" sz="1800" b="0" i="0" u="none" strike="noStrike" dirty="0">
                          <a:effectLst/>
                          <a:latin typeface="Calibri" panose="020F0502020204030204" pitchFamily="34" charset="0"/>
                          <a:cs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a:effectLst/>
                          <a:latin typeface="Calibri" panose="020F0502020204030204" pitchFamily="34" charset="0"/>
                          <a:cs typeface="Calibri" panose="020F0502020204030204" pitchFamily="34" charset="0"/>
                        </a:rPr>
                        <a:t>Gratis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r>
                        <a:rPr lang="en-ZA" sz="1800" b="0" i="0" u="none" strike="noStrike">
                          <a:effectLst/>
                          <a:latin typeface="Calibri" panose="020F0502020204030204" pitchFamily="34" charset="0"/>
                          <a:cs typeface="Calibri" panose="020F0502020204030204" pitchFamily="34" charset="0"/>
                        </a:rPr>
                        <a:t>Eiendomsbelasting Pensioenarisse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r>
                        <a:rPr lang="en-ZA" sz="1800" b="0" i="0" u="none" strike="noStrike" dirty="0">
                          <a:effectLst/>
                          <a:latin typeface="Calibri" panose="020F0502020204030204" pitchFamily="34" charset="0"/>
                          <a:cs typeface="Calibri" panose="020F0502020204030204" pitchFamily="34" charset="0"/>
                        </a:rPr>
                        <a:t>60% </a:t>
                      </a:r>
                      <a:r>
                        <a:rPr lang="en-ZA" sz="1800" b="0" i="0" u="none" strike="noStrike" dirty="0" err="1">
                          <a:effectLst/>
                          <a:latin typeface="Calibri" panose="020F0502020204030204" pitchFamily="34" charset="0"/>
                          <a:cs typeface="Calibri" panose="020F0502020204030204" pitchFamily="34" charset="0"/>
                        </a:rPr>
                        <a:t>korting</a:t>
                      </a:r>
                      <a:endParaRPr lang="en-ZA" sz="1800" b="0" i="0" u="none" strike="noStrike" dirty="0">
                        <a:effectLst/>
                        <a:latin typeface="Calibri" panose="020F0502020204030204" pitchFamily="34" charset="0"/>
                        <a:cs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Rectangle 9">
            <a:extLst>
              <a:ext uri="{FF2B5EF4-FFF2-40B4-BE49-F238E27FC236}">
                <a16:creationId xmlns:a16="http://schemas.microsoft.com/office/drawing/2014/main" id="{BFB7BF6C-2077-4364-B40E-2194A7BADD8B}"/>
              </a:ext>
            </a:extLst>
          </p:cNvPr>
          <p:cNvSpPr/>
          <p:nvPr/>
        </p:nvSpPr>
        <p:spPr>
          <a:xfrm>
            <a:off x="57700" y="3295649"/>
            <a:ext cx="11953328" cy="3877985"/>
          </a:xfrm>
          <a:prstGeom prst="rect">
            <a:avLst/>
          </a:prstGeom>
          <a:ln>
            <a:solidFill>
              <a:srgbClr val="5B9BD5">
                <a:lumMod val="75000"/>
              </a:srgbClr>
            </a:solidFill>
          </a:ln>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Deernis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subsidies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en</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pensioenariskortings</a:t>
            </a:r>
            <a:endPar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Enige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eienaar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pensioenaris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kliënt</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wat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kwalifiseer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vir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deernis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of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ander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kortings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moet</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aansoek</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doen</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op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voorgeskrewe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vorm</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wat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verkry</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kan</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word by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plaaslike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munisipale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kantore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gedurende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kantoorure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Bring ID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dokument</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applikant</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gade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asook</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kinders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en alle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bewoners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op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eiendom</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bewys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adres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laaste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munisipale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rekening</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bewys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vergoeding</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beëdigde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verklaring</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indien</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werkloos</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ter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ondersteuning</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u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aansoek</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a:t>
            </a: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Subsidies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sal</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gekrediteer</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word van datum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aansoek</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en is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nie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terugwerkend</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nie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van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krag</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en-ZA" sz="2400" b="0" i="0" u="none" strike="noStrike" kern="0" cap="none" spc="0" normalizeH="0" baseline="0" noProof="0" dirty="0" err="1">
                <a:ln>
                  <a:noFill/>
                </a:ln>
                <a:solidFill>
                  <a:prstClr val="white"/>
                </a:solidFill>
                <a:effectLst/>
                <a:uLnTx/>
                <a:uFillTx/>
                <a:latin typeface="Calibri" panose="020F0502020204030204"/>
                <a:ea typeface="+mn-ea"/>
                <a:cs typeface="+mn-cs"/>
              </a:rPr>
              <a:t>nie</a:t>
            </a:r>
            <a:r>
              <a:rPr kumimoji="0" lang="en-ZA" sz="2400" b="0"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59385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1">
            <a:extLst>
              <a:ext uri="{FF2B5EF4-FFF2-40B4-BE49-F238E27FC236}">
                <a16:creationId xmlns:a16="http://schemas.microsoft.com/office/drawing/2014/main" id="{6DDE2DDE-AF42-4E9A-9602-F240ACA89CB0}"/>
              </a:ext>
            </a:extLst>
          </p:cNvPr>
          <p:cNvSpPr txBox="1">
            <a:spLocks/>
          </p:cNvSpPr>
          <p:nvPr/>
        </p:nvSpPr>
        <p:spPr>
          <a:xfrm>
            <a:off x="238672" y="40520"/>
            <a:ext cx="11819978" cy="687498"/>
          </a:xfrm>
          <a:prstGeom prst="rect">
            <a:avLst/>
          </a:prstGeom>
          <a:ln>
            <a:solidFill>
              <a:srgbClr val="5B9BD5"/>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IMPAK VAN TARIEWE OP MUNISIPALE REKENING: MEDIUM HUISHOUDING</a:t>
            </a:r>
          </a:p>
        </p:txBody>
      </p:sp>
      <p:pic>
        <p:nvPicPr>
          <p:cNvPr id="22" name="Picture 21">
            <a:extLst>
              <a:ext uri="{FF2B5EF4-FFF2-40B4-BE49-F238E27FC236}">
                <a16:creationId xmlns:a16="http://schemas.microsoft.com/office/drawing/2014/main" id="{E5E41440-7E73-4675-B63D-3BC6592F83FA}"/>
              </a:ext>
            </a:extLst>
          </p:cNvPr>
          <p:cNvPicPr>
            <a:picLocks noChangeAspect="1"/>
          </p:cNvPicPr>
          <p:nvPr/>
        </p:nvPicPr>
        <p:blipFill>
          <a:blip r:embed="rId4"/>
          <a:stretch>
            <a:fillRect/>
          </a:stretch>
        </p:blipFill>
        <p:spPr>
          <a:xfrm>
            <a:off x="2557462" y="875354"/>
            <a:ext cx="9610178" cy="5942126"/>
          </a:xfrm>
          <a:prstGeom prst="rect">
            <a:avLst/>
          </a:prstGeom>
          <a:solidFill>
            <a:schemeClr val="bg1"/>
          </a:solidFill>
          <a:ln>
            <a:solidFill>
              <a:schemeClr val="accent1"/>
            </a:solidFill>
          </a:ln>
        </p:spPr>
      </p:pic>
      <p:sp>
        <p:nvSpPr>
          <p:cNvPr id="24" name="TextBox 23">
            <a:extLst>
              <a:ext uri="{FF2B5EF4-FFF2-40B4-BE49-F238E27FC236}">
                <a16:creationId xmlns:a16="http://schemas.microsoft.com/office/drawing/2014/main" id="{E5A0AC28-69B0-401C-8171-BB5999815E3A}"/>
              </a:ext>
            </a:extLst>
          </p:cNvPr>
          <p:cNvSpPr txBox="1"/>
          <p:nvPr/>
        </p:nvSpPr>
        <p:spPr>
          <a:xfrm>
            <a:off x="161926" y="1046770"/>
            <a:ext cx="1866352" cy="3539430"/>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Basiese</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eiendoms</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waarde</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700 000, 1 000 kWh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elektrisitei</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en</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30 kl water </a:t>
            </a:r>
            <a:endParaRPr kumimoji="0" lang="en-ZA"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aphicFrame>
        <p:nvGraphicFramePr>
          <p:cNvPr id="2" name="Table 1">
            <a:extLst>
              <a:ext uri="{FF2B5EF4-FFF2-40B4-BE49-F238E27FC236}">
                <a16:creationId xmlns:a16="http://schemas.microsoft.com/office/drawing/2014/main" id="{1CA0FB3B-853B-4202-8427-954918F1730F}"/>
              </a:ext>
            </a:extLst>
          </p:cNvPr>
          <p:cNvGraphicFramePr>
            <a:graphicFrameLocks noGrp="1"/>
          </p:cNvGraphicFramePr>
          <p:nvPr/>
        </p:nvGraphicFramePr>
        <p:xfrm>
          <a:off x="73954" y="5567697"/>
          <a:ext cx="2483508" cy="731520"/>
        </p:xfrm>
        <a:graphic>
          <a:graphicData uri="http://schemas.openxmlformats.org/drawingml/2006/table">
            <a:tbl>
              <a:tblPr firstRow="1" firstCol="1" bandRow="1"/>
              <a:tblGrid>
                <a:gridCol w="956422">
                  <a:extLst>
                    <a:ext uri="{9D8B030D-6E8A-4147-A177-3AD203B41FA5}">
                      <a16:colId xmlns:a16="http://schemas.microsoft.com/office/drawing/2014/main" val="439915490"/>
                    </a:ext>
                  </a:extLst>
                </a:gridCol>
                <a:gridCol w="1527086">
                  <a:extLst>
                    <a:ext uri="{9D8B030D-6E8A-4147-A177-3AD203B41FA5}">
                      <a16:colId xmlns:a16="http://schemas.microsoft.com/office/drawing/2014/main" val="903218031"/>
                    </a:ext>
                  </a:extLst>
                </a:gridCol>
              </a:tblGrid>
              <a:tr h="161925">
                <a:tc>
                  <a:txBody>
                    <a:bodyPr/>
                    <a:lstStyle/>
                    <a:p>
                      <a:r>
                        <a:rPr lang="en-ZA" sz="2400">
                          <a:solidFill>
                            <a:schemeClr val="bg1"/>
                          </a:solidFill>
                          <a:effectLst/>
                          <a:latin typeface="Calibri" panose="020F0502020204030204" pitchFamily="34" charset="0"/>
                          <a:ea typeface="Calibri" panose="020F0502020204030204" pitchFamily="34" charset="0"/>
                          <a:cs typeface="Calibri" panose="020F0502020204030204" pitchFamily="34" charset="0"/>
                        </a:rPr>
                        <a:t>Vullis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41.70 </a:t>
                      </a:r>
                      <a:r>
                        <a:rPr lang="en-ZA"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p.m</a:t>
                      </a:r>
                      <a:endPar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703507"/>
                  </a:ext>
                </a:extLst>
              </a:tr>
              <a:tr h="161925">
                <a:tc>
                  <a:txBody>
                    <a:bodyPr/>
                    <a:lstStyle/>
                    <a:p>
                      <a:r>
                        <a:rPr lang="en-ZA" sz="2400">
                          <a:solidFill>
                            <a:schemeClr val="bg1"/>
                          </a:solidFill>
                          <a:effectLst/>
                          <a:latin typeface="Calibri" panose="020F0502020204030204" pitchFamily="34" charset="0"/>
                          <a:ea typeface="Calibri" panose="020F0502020204030204" pitchFamily="34" charset="0"/>
                          <a:cs typeface="Calibri" panose="020F0502020204030204" pitchFamily="34" charset="0"/>
                        </a:rPr>
                        <a:t>Riool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16.40 </a:t>
                      </a:r>
                      <a:r>
                        <a:rPr lang="en-ZA"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p.m</a:t>
                      </a:r>
                      <a:endPar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468663"/>
                  </a:ext>
                </a:extLst>
              </a:tr>
            </a:tbl>
          </a:graphicData>
        </a:graphic>
      </p:graphicFrame>
      <p:sp>
        <p:nvSpPr>
          <p:cNvPr id="3" name="TextBox 2">
            <a:extLst>
              <a:ext uri="{FF2B5EF4-FFF2-40B4-BE49-F238E27FC236}">
                <a16:creationId xmlns:a16="http://schemas.microsoft.com/office/drawing/2014/main" id="{D24F9510-8B4A-4E4B-B6CE-116570792D48}"/>
              </a:ext>
            </a:extLst>
          </p:cNvPr>
          <p:cNvSpPr txBox="1"/>
          <p:nvPr/>
        </p:nvSpPr>
        <p:spPr>
          <a:xfrm>
            <a:off x="438150" y="5114925"/>
            <a:ext cx="1476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IMPAK</a:t>
            </a:r>
          </a:p>
        </p:txBody>
      </p:sp>
    </p:spTree>
    <p:custDataLst>
      <p:tags r:id="rId1"/>
    </p:custDataLst>
    <p:extLst>
      <p:ext uri="{BB962C8B-B14F-4D97-AF65-F5344CB8AC3E}">
        <p14:creationId xmlns:p14="http://schemas.microsoft.com/office/powerpoint/2010/main" val="185309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1">
            <a:extLst>
              <a:ext uri="{FF2B5EF4-FFF2-40B4-BE49-F238E27FC236}">
                <a16:creationId xmlns:a16="http://schemas.microsoft.com/office/drawing/2014/main" id="{6385F6CB-277D-4562-9620-1CF85F5B76A1}"/>
              </a:ext>
            </a:extLst>
          </p:cNvPr>
          <p:cNvSpPr txBox="1">
            <a:spLocks/>
          </p:cNvSpPr>
          <p:nvPr/>
        </p:nvSpPr>
        <p:spPr>
          <a:xfrm>
            <a:off x="0" y="33449"/>
            <a:ext cx="12192000" cy="687498"/>
          </a:xfrm>
          <a:prstGeom prst="rect">
            <a:avLst/>
          </a:prstGeom>
          <a:ln>
            <a:solidFill>
              <a:srgbClr val="5B9BD5"/>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IMPAK VAN TARIEWE OP MUNISIPALE REKENING: BEKOSTIGBARE HUISHOUDING</a:t>
            </a:r>
          </a:p>
        </p:txBody>
      </p:sp>
      <p:pic>
        <p:nvPicPr>
          <p:cNvPr id="22" name="Picture 21">
            <a:extLst>
              <a:ext uri="{FF2B5EF4-FFF2-40B4-BE49-F238E27FC236}">
                <a16:creationId xmlns:a16="http://schemas.microsoft.com/office/drawing/2014/main" id="{6F2443ED-E7B6-464A-A07E-573500AD13BA}"/>
              </a:ext>
            </a:extLst>
          </p:cNvPr>
          <p:cNvPicPr>
            <a:picLocks noChangeAspect="1"/>
          </p:cNvPicPr>
          <p:nvPr/>
        </p:nvPicPr>
        <p:blipFill>
          <a:blip r:embed="rId4"/>
          <a:stretch>
            <a:fillRect/>
          </a:stretch>
        </p:blipFill>
        <p:spPr>
          <a:xfrm>
            <a:off x="2619374" y="720947"/>
            <a:ext cx="9333953" cy="6045856"/>
          </a:xfrm>
          <a:prstGeom prst="rect">
            <a:avLst/>
          </a:prstGeom>
          <a:solidFill>
            <a:schemeClr val="bg1"/>
          </a:solidFill>
          <a:ln>
            <a:solidFill>
              <a:srgbClr val="5B9BD5"/>
            </a:solidFill>
          </a:ln>
        </p:spPr>
      </p:pic>
      <p:sp>
        <p:nvSpPr>
          <p:cNvPr id="24" name="TextBox 23">
            <a:extLst>
              <a:ext uri="{FF2B5EF4-FFF2-40B4-BE49-F238E27FC236}">
                <a16:creationId xmlns:a16="http://schemas.microsoft.com/office/drawing/2014/main" id="{B62A8A0D-F2DA-4B04-80BB-9CA5FFC7104D}"/>
              </a:ext>
            </a:extLst>
          </p:cNvPr>
          <p:cNvSpPr txBox="1"/>
          <p:nvPr/>
        </p:nvSpPr>
        <p:spPr>
          <a:xfrm>
            <a:off x="104775" y="1804883"/>
            <a:ext cx="2275925" cy="2677656"/>
          </a:xfrm>
          <a:prstGeom prst="rect">
            <a:avLst/>
          </a:prstGeom>
          <a:no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Eiendoms-waarde</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500 000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en</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700 000, 500 kWh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elektrisiteit</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en</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25 kl water </a:t>
            </a:r>
            <a:endParaRPr kumimoji="0" lang="en-ZA" sz="2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B6E8EFAD-A91F-4268-8A3F-1C13123323E0}"/>
              </a:ext>
            </a:extLst>
          </p:cNvPr>
          <p:cNvSpPr txBox="1"/>
          <p:nvPr/>
        </p:nvSpPr>
        <p:spPr>
          <a:xfrm>
            <a:off x="438150" y="5114925"/>
            <a:ext cx="14763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IMPAK</a:t>
            </a:r>
          </a:p>
        </p:txBody>
      </p:sp>
      <p:graphicFrame>
        <p:nvGraphicFramePr>
          <p:cNvPr id="7" name="Table 6">
            <a:extLst>
              <a:ext uri="{FF2B5EF4-FFF2-40B4-BE49-F238E27FC236}">
                <a16:creationId xmlns:a16="http://schemas.microsoft.com/office/drawing/2014/main" id="{878095BB-4F44-4E0B-B609-CFBEE335F2EB}"/>
              </a:ext>
            </a:extLst>
          </p:cNvPr>
          <p:cNvGraphicFramePr>
            <a:graphicFrameLocks noGrp="1"/>
          </p:cNvGraphicFramePr>
          <p:nvPr/>
        </p:nvGraphicFramePr>
        <p:xfrm>
          <a:off x="262211" y="5552480"/>
          <a:ext cx="2261914" cy="731520"/>
        </p:xfrm>
        <a:graphic>
          <a:graphicData uri="http://schemas.openxmlformats.org/drawingml/2006/table">
            <a:tbl>
              <a:tblPr firstRow="1" firstCol="1" bandRow="1"/>
              <a:tblGrid>
                <a:gridCol w="871084">
                  <a:extLst>
                    <a:ext uri="{9D8B030D-6E8A-4147-A177-3AD203B41FA5}">
                      <a16:colId xmlns:a16="http://schemas.microsoft.com/office/drawing/2014/main" val="439915490"/>
                    </a:ext>
                  </a:extLst>
                </a:gridCol>
                <a:gridCol w="1390830">
                  <a:extLst>
                    <a:ext uri="{9D8B030D-6E8A-4147-A177-3AD203B41FA5}">
                      <a16:colId xmlns:a16="http://schemas.microsoft.com/office/drawing/2014/main" val="903218031"/>
                    </a:ext>
                  </a:extLst>
                </a:gridCol>
              </a:tblGrid>
              <a:tr h="161925">
                <a:tc>
                  <a:txBody>
                    <a:bodyPr/>
                    <a:lstStyle/>
                    <a:p>
                      <a:r>
                        <a:rPr lang="en-ZA" sz="2400">
                          <a:solidFill>
                            <a:schemeClr val="bg1"/>
                          </a:solidFill>
                          <a:effectLst/>
                          <a:latin typeface="Calibri" panose="020F0502020204030204" pitchFamily="34" charset="0"/>
                          <a:ea typeface="Calibri" panose="020F0502020204030204" pitchFamily="34" charset="0"/>
                          <a:cs typeface="Calibri" panose="020F0502020204030204" pitchFamily="34" charset="0"/>
                        </a:rPr>
                        <a:t>Vullis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41.70 </a:t>
                      </a:r>
                      <a:r>
                        <a:rPr lang="en-ZA"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p.m</a:t>
                      </a:r>
                      <a:endPar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703507"/>
                  </a:ext>
                </a:extLst>
              </a:tr>
              <a:tr h="161925">
                <a:tc>
                  <a:txBody>
                    <a:bodyPr/>
                    <a:lstStyle/>
                    <a:p>
                      <a:r>
                        <a:rPr lang="en-ZA" sz="2400">
                          <a:solidFill>
                            <a:schemeClr val="bg1"/>
                          </a:solidFill>
                          <a:effectLst/>
                          <a:latin typeface="Calibri" panose="020F0502020204030204" pitchFamily="34" charset="0"/>
                          <a:ea typeface="Calibri" panose="020F0502020204030204" pitchFamily="34" charset="0"/>
                          <a:cs typeface="Calibri" panose="020F0502020204030204" pitchFamily="34" charset="0"/>
                        </a:rPr>
                        <a:t>Riool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16.40 </a:t>
                      </a:r>
                      <a:r>
                        <a:rPr lang="en-ZA"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p.m</a:t>
                      </a:r>
                      <a:endParaRPr lang="en-ZA"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468663"/>
                  </a:ext>
                </a:extLst>
              </a:tr>
            </a:tbl>
          </a:graphicData>
        </a:graphic>
      </p:graphicFrame>
    </p:spTree>
    <p:custDataLst>
      <p:tags r:id="rId1"/>
    </p:custDataLst>
    <p:extLst>
      <p:ext uri="{BB962C8B-B14F-4D97-AF65-F5344CB8AC3E}">
        <p14:creationId xmlns:p14="http://schemas.microsoft.com/office/powerpoint/2010/main" val="72387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1">
            <a:extLst>
              <a:ext uri="{FF2B5EF4-FFF2-40B4-BE49-F238E27FC236}">
                <a16:creationId xmlns:a16="http://schemas.microsoft.com/office/drawing/2014/main" id="{2A749FEC-6407-4B69-8574-5AE315566FD0}"/>
              </a:ext>
            </a:extLst>
          </p:cNvPr>
          <p:cNvSpPr txBox="1">
            <a:spLocks/>
          </p:cNvSpPr>
          <p:nvPr/>
        </p:nvSpPr>
        <p:spPr>
          <a:xfrm>
            <a:off x="616023" y="-34925"/>
            <a:ext cx="11251579" cy="687498"/>
          </a:xfrm>
          <a:prstGeom prst="rect">
            <a:avLst/>
          </a:prstGeom>
          <a:ln>
            <a:solidFill>
              <a:srgbClr val="5B9BD5"/>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IMPAK VAN TARIEWE OP MUNISIPALE REKENING: DEERNISHUISHOUDINGS</a:t>
            </a:r>
          </a:p>
        </p:txBody>
      </p:sp>
      <p:pic>
        <p:nvPicPr>
          <p:cNvPr id="9" name="Picture 8">
            <a:extLst>
              <a:ext uri="{FF2B5EF4-FFF2-40B4-BE49-F238E27FC236}">
                <a16:creationId xmlns:a16="http://schemas.microsoft.com/office/drawing/2014/main" id="{C2BD9F82-ACEC-4365-837E-2D554BB073CF}"/>
              </a:ext>
            </a:extLst>
          </p:cNvPr>
          <p:cNvPicPr>
            <a:picLocks noChangeAspect="1"/>
          </p:cNvPicPr>
          <p:nvPr/>
        </p:nvPicPr>
        <p:blipFill>
          <a:blip r:embed="rId4"/>
          <a:stretch>
            <a:fillRect/>
          </a:stretch>
        </p:blipFill>
        <p:spPr>
          <a:xfrm>
            <a:off x="3977236" y="652573"/>
            <a:ext cx="8048076" cy="6098665"/>
          </a:xfrm>
          <a:prstGeom prst="rect">
            <a:avLst/>
          </a:prstGeom>
          <a:solidFill>
            <a:schemeClr val="bg1"/>
          </a:solidFill>
          <a:ln>
            <a:solidFill>
              <a:srgbClr val="5B9BD5"/>
            </a:solidFill>
          </a:ln>
        </p:spPr>
      </p:pic>
      <p:sp>
        <p:nvSpPr>
          <p:cNvPr id="22" name="TextBox 21">
            <a:extLst>
              <a:ext uri="{FF2B5EF4-FFF2-40B4-BE49-F238E27FC236}">
                <a16:creationId xmlns:a16="http://schemas.microsoft.com/office/drawing/2014/main" id="{27E43495-C0DC-42DA-8E51-B769CDEA4C8B}"/>
              </a:ext>
            </a:extLst>
          </p:cNvPr>
          <p:cNvSpPr txBox="1"/>
          <p:nvPr/>
        </p:nvSpPr>
        <p:spPr>
          <a:xfrm>
            <a:off x="71983" y="827391"/>
            <a:ext cx="3766591" cy="5262979"/>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Calibri" panose="020F0502020204030204" pitchFamily="34" charset="0"/>
                <a:cs typeface="Calibri" panose="020F0502020204030204" pitchFamily="34" charset="0"/>
              </a:rPr>
              <a:t>Eiendomswaarde</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300 000, 350 kWh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elektrisiteit</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en</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20 kl water (50 kWh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elektrisiteit</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en</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6 kl water gratis).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Verhoging</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rekening</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sal</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77.21 per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maand</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wees.  Met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minde</a:t>
            </a:r>
            <a:r>
              <a:rPr lang="en-US" sz="2400" dirty="0">
                <a:solidFill>
                  <a:prstClr val="white"/>
                </a:solidFill>
                <a:latin typeface="Calibri" panose="020F0502020204030204" pitchFamily="34" charset="0"/>
                <a:cs typeface="Calibri" panose="020F0502020204030204" pitchFamily="34" charset="0"/>
              </a:rPr>
              <a:t>r </a:t>
            </a:r>
            <a:r>
              <a:rPr lang="en-US" sz="2400" dirty="0" err="1">
                <a:solidFill>
                  <a:prstClr val="white"/>
                </a:solidFill>
                <a:latin typeface="Calibri" panose="020F0502020204030204" pitchFamily="34" charset="0"/>
                <a:cs typeface="Calibri" panose="020F0502020204030204" pitchFamily="34" charset="0"/>
              </a:rPr>
              <a:t>verbruik</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sal</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verhoging</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kleiner</a:t>
            </a:r>
            <a:r>
              <a:rPr lang="en-US" sz="2400" dirty="0">
                <a:solidFill>
                  <a:prstClr val="white"/>
                </a:solidFill>
                <a:latin typeface="Calibri" panose="020F0502020204030204" pitchFamily="34" charset="0"/>
                <a:cs typeface="Calibri" panose="020F0502020204030204" pitchFamily="34" charset="0"/>
              </a:rPr>
              <a:t> wees.  As </a:t>
            </a:r>
            <a:r>
              <a:rPr lang="en-US" sz="2400" dirty="0" err="1">
                <a:solidFill>
                  <a:prstClr val="white"/>
                </a:solidFill>
                <a:latin typeface="Calibri" panose="020F0502020204030204" pitchFamily="34" charset="0"/>
                <a:cs typeface="Calibri" panose="020F0502020204030204" pitchFamily="34" charset="0"/>
              </a:rPr>
              <a:t>waardasie</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en</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verbruik</a:t>
            </a:r>
            <a:r>
              <a:rPr lang="en-US" sz="2400" dirty="0">
                <a:solidFill>
                  <a:prstClr val="white"/>
                </a:solidFill>
                <a:latin typeface="Calibri" panose="020F0502020204030204" pitchFamily="34" charset="0"/>
                <a:cs typeface="Calibri" panose="020F0502020204030204" pitchFamily="34" charset="0"/>
              </a:rPr>
              <a:t> van </a:t>
            </a:r>
            <a:r>
              <a:rPr lang="en-US" sz="2400" dirty="0" err="1">
                <a:solidFill>
                  <a:prstClr val="white"/>
                </a:solidFill>
                <a:latin typeface="Calibri" panose="020F0502020204030204" pitchFamily="34" charset="0"/>
                <a:cs typeface="Calibri" panose="020F0502020204030204" pitchFamily="34" charset="0"/>
              </a:rPr>
              <a:t>deernis</a:t>
            </a:r>
            <a:r>
              <a:rPr lang="en-US" sz="2400" dirty="0">
                <a:solidFill>
                  <a:prstClr val="white"/>
                </a:solidFill>
                <a:latin typeface="Calibri" panose="020F0502020204030204" pitchFamily="34" charset="0"/>
                <a:cs typeface="Calibri" panose="020F0502020204030204" pitchFamily="34" charset="0"/>
              </a:rPr>
              <a:t> (water </a:t>
            </a:r>
            <a:r>
              <a:rPr lang="en-US" sz="2400" dirty="0" err="1">
                <a:solidFill>
                  <a:prstClr val="white"/>
                </a:solidFill>
                <a:latin typeface="Calibri" panose="020F0502020204030204" pitchFamily="34" charset="0"/>
                <a:cs typeface="Calibri" panose="020F0502020204030204" pitchFamily="34" charset="0"/>
              </a:rPr>
              <a:t>en</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elektrisiteit</a:t>
            </a:r>
            <a:r>
              <a:rPr lang="en-US" sz="2400" dirty="0">
                <a:solidFill>
                  <a:prstClr val="white"/>
                </a:solidFill>
                <a:latin typeface="Calibri" panose="020F0502020204030204" pitchFamily="34" charset="0"/>
                <a:cs typeface="Calibri" panose="020F0502020204030204" pitchFamily="34" charset="0"/>
              </a:rPr>
              <a:t>) </a:t>
            </a:r>
            <a:r>
              <a:rPr lang="en-US" sz="2400" dirty="0" err="1">
                <a:solidFill>
                  <a:prstClr val="white"/>
                </a:solidFill>
                <a:latin typeface="Calibri" panose="020F0502020204030204" pitchFamily="34" charset="0"/>
                <a:cs typeface="Calibri" panose="020F0502020204030204" pitchFamily="34" charset="0"/>
              </a:rPr>
              <a:t>gebruik</a:t>
            </a:r>
            <a:r>
              <a:rPr lang="en-US" sz="2400" dirty="0">
                <a:solidFill>
                  <a:prstClr val="white"/>
                </a:solidFill>
                <a:latin typeface="Calibri" panose="020F0502020204030204" pitchFamily="34" charset="0"/>
                <a:cs typeface="Calibri" panose="020F0502020204030204" pitchFamily="34" charset="0"/>
              </a:rPr>
              <a:t> word, is </a:t>
            </a:r>
            <a:r>
              <a:rPr lang="en-US" sz="2400" dirty="0" err="1">
                <a:solidFill>
                  <a:prstClr val="white"/>
                </a:solidFill>
                <a:latin typeface="Calibri" panose="020F0502020204030204" pitchFamily="34" charset="0"/>
                <a:cs typeface="Calibri" panose="020F0502020204030204" pitchFamily="34" charset="0"/>
              </a:rPr>
              <a:t>verhoging</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55,73/</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maand</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waarvan</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2400" b="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elektrisiteit</a:t>
            </a:r>
            <a:r>
              <a:rPr kumimoji="0" lang="en-US"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R 35.07 or 62.9 %)</a:t>
            </a:r>
            <a:endParaRPr kumimoji="0" lang="en-ZA" sz="2400" b="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717497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63352" y="1412776"/>
            <a:ext cx="11662043" cy="1152128"/>
          </a:xfrm>
        </p:spPr>
        <p:txBody>
          <a:bodyPr anchor="t">
            <a:noAutofit/>
          </a:bodyPr>
          <a:lstStyle/>
          <a:p>
            <a:pPr algn="ctr">
              <a:lnSpc>
                <a:spcPct val="150000"/>
              </a:lnSpc>
            </a:pPr>
            <a:r>
              <a:rPr lang="en-GB" sz="4000" dirty="0">
                <a:solidFill>
                  <a:schemeClr val="tx1"/>
                </a:solidFill>
              </a:rPr>
              <a:t>MUNICIPALITY  ●  BERGRIVIER  ●  MUNISIPALITEIT</a:t>
            </a:r>
          </a:p>
        </p:txBody>
      </p:sp>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700" b="5700"/>
          <a:stretch>
            <a:fillRect/>
          </a:stretch>
        </p:blipFill>
        <p:spPr>
          <a:xfrm>
            <a:off x="0" y="5322887"/>
            <a:ext cx="2759075" cy="1535113"/>
          </a:xfrm>
        </p:spPr>
      </p:pic>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32" r="1532"/>
          <a:stretch>
            <a:fillRect/>
          </a:stretch>
        </p:blipFill>
        <p:spPr>
          <a:xfrm>
            <a:off x="2713831" y="5322888"/>
            <a:ext cx="2232025" cy="1535112"/>
          </a:xfrm>
        </p:spPr>
      </p:pic>
      <p:pic>
        <p:nvPicPr>
          <p:cNvPr id="19" name="Picture Placeholder 18"/>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3542" b="23542"/>
          <a:stretch>
            <a:fillRect/>
          </a:stretch>
        </p:blipFill>
        <p:spPr>
          <a:xfrm>
            <a:off x="4945856" y="5322887"/>
            <a:ext cx="2141538" cy="1532099"/>
          </a:xfrm>
        </p:spPr>
      </p:pic>
      <p:pic>
        <p:nvPicPr>
          <p:cNvPr id="21" name="Picture Placeholder 20"/>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241" r="5241"/>
          <a:stretch>
            <a:fillRect/>
          </a:stretch>
        </p:blipFill>
        <p:spPr>
          <a:xfrm>
            <a:off x="7087394" y="5322887"/>
            <a:ext cx="2232025" cy="1531937"/>
          </a:xfrm>
        </p:spPr>
      </p:pic>
      <p:pic>
        <p:nvPicPr>
          <p:cNvPr id="20" name="Picture Placeholder 19"/>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9274175" y="5322725"/>
            <a:ext cx="2827336" cy="1531937"/>
          </a:xfrm>
        </p:spPr>
      </p:pic>
      <p:sp>
        <p:nvSpPr>
          <p:cNvPr id="23" name="Subtitle 7"/>
          <p:cNvSpPr txBox="1">
            <a:spLocks/>
          </p:cNvSpPr>
          <p:nvPr/>
        </p:nvSpPr>
        <p:spPr>
          <a:xfrm>
            <a:off x="685384" y="2276872"/>
            <a:ext cx="10945216" cy="1728192"/>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28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pic>
        <p:nvPicPr>
          <p:cNvPr id="2" name="Picture 1"/>
          <p:cNvPicPr>
            <a:picLocks noChangeAspect="1"/>
          </p:cNvPicPr>
          <p:nvPr/>
        </p:nvPicPr>
        <p:blipFill>
          <a:blip r:embed="rId9"/>
          <a:stretch>
            <a:fillRect/>
          </a:stretch>
        </p:blipFill>
        <p:spPr>
          <a:xfrm>
            <a:off x="11111879" y="0"/>
            <a:ext cx="1080120" cy="1400193"/>
          </a:xfrm>
          <a:prstGeom prst="rect">
            <a:avLst/>
          </a:prstGeom>
        </p:spPr>
      </p:pic>
      <p:sp>
        <p:nvSpPr>
          <p:cNvPr id="3" name="Rectangle 2"/>
          <p:cNvSpPr/>
          <p:nvPr/>
        </p:nvSpPr>
        <p:spPr>
          <a:xfrm>
            <a:off x="897924" y="2856274"/>
            <a:ext cx="10466658"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600" b="1" i="0" u="none" strike="noStrike" kern="0" cap="none" spc="0" normalizeH="0" baseline="0" noProof="0" dirty="0">
                <a:ln>
                  <a:noFill/>
                </a:ln>
                <a:solidFill>
                  <a:prstClr val="black"/>
                </a:solidFill>
                <a:effectLst/>
                <a:uLnTx/>
                <a:uFillTx/>
                <a:latin typeface="Century Gothic"/>
                <a:ea typeface="+mn-ea"/>
                <a:cs typeface="+mn-cs"/>
              </a:rPr>
              <a:t>KONSEP GOP (IDP) 2022/2023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3600" b="1" kern="0" dirty="0">
                <a:solidFill>
                  <a:prstClr val="black"/>
                </a:solidFill>
                <a:latin typeface="Century Gothic"/>
              </a:rPr>
              <a:t>BEHOEFTES VAN AURORA (WYK 6 SOOS TANS IN GOP)</a:t>
            </a:r>
            <a:endParaRPr kumimoji="0" lang="en-ZA" sz="2400" b="0" i="0" u="none" strike="noStrike" kern="0" cap="none" spc="0" normalizeH="0" baseline="0" noProof="0" dirty="0">
              <a:ln>
                <a:noFill/>
              </a:ln>
              <a:solidFill>
                <a:prstClr val="black"/>
              </a:solidFill>
              <a:effectLst/>
              <a:uLnTx/>
              <a:uFillTx/>
              <a:latin typeface="Century Gothic"/>
              <a:ea typeface="+mn-ea"/>
              <a:cs typeface="+mn-cs"/>
            </a:endParaRPr>
          </a:p>
        </p:txBody>
      </p:sp>
    </p:spTree>
    <p:custDataLst>
      <p:tags r:id="rId1"/>
    </p:custDataLst>
    <p:extLst>
      <p:ext uri="{BB962C8B-B14F-4D97-AF65-F5344CB8AC3E}">
        <p14:creationId xmlns:p14="http://schemas.microsoft.com/office/powerpoint/2010/main" val="286801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extBox 7">
            <a:extLst>
              <a:ext uri="{FF2B5EF4-FFF2-40B4-BE49-F238E27FC236}">
                <a16:creationId xmlns:a16="http://schemas.microsoft.com/office/drawing/2014/main" id="{1CDA5E10-373C-49DE-9889-B51DA84C51DB}"/>
              </a:ext>
            </a:extLst>
          </p:cNvPr>
          <p:cNvSpPr txBox="1"/>
          <p:nvPr/>
        </p:nvSpPr>
        <p:spPr>
          <a:xfrm>
            <a:off x="2809873" y="0"/>
            <a:ext cx="744855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BEHOEFTES VAN WYK 6 - AURORA (</a:t>
            </a:r>
            <a:r>
              <a:rPr lang="en-GB" sz="3200" b="1" dirty="0">
                <a:solidFill>
                  <a:prstClr val="white"/>
                </a:solidFill>
                <a:latin typeface="Calibri" panose="020F0502020204030204" pitchFamily="34" charset="0"/>
              </a:rPr>
              <a:t>GOP</a:t>
            </a:r>
            <a:r>
              <a:rPr lang="en-GB" sz="3600" b="1" dirty="0">
                <a:solidFill>
                  <a:prstClr val="white"/>
                </a:solidFill>
                <a:latin typeface="Calibri" panose="020F0502020204030204" pitchFamily="34" charset="0"/>
              </a:rPr>
              <a:t>)</a:t>
            </a:r>
          </a:p>
        </p:txBody>
      </p:sp>
      <p:graphicFrame>
        <p:nvGraphicFramePr>
          <p:cNvPr id="3" name="Table 2">
            <a:extLst>
              <a:ext uri="{FF2B5EF4-FFF2-40B4-BE49-F238E27FC236}">
                <a16:creationId xmlns:a16="http://schemas.microsoft.com/office/drawing/2014/main" id="{16F0C60F-FFE5-42CF-A84F-F5F5D7B1010E}"/>
              </a:ext>
            </a:extLst>
          </p:cNvPr>
          <p:cNvGraphicFramePr>
            <a:graphicFrameLocks noGrp="1"/>
          </p:cNvGraphicFramePr>
          <p:nvPr>
            <p:extLst>
              <p:ext uri="{D42A27DB-BD31-4B8C-83A1-F6EECF244321}">
                <p14:modId xmlns:p14="http://schemas.microsoft.com/office/powerpoint/2010/main" val="152198534"/>
              </p:ext>
            </p:extLst>
          </p:nvPr>
        </p:nvGraphicFramePr>
        <p:xfrm>
          <a:off x="104775" y="542924"/>
          <a:ext cx="12020549" cy="6181726"/>
        </p:xfrm>
        <a:graphic>
          <a:graphicData uri="http://schemas.openxmlformats.org/drawingml/2006/table">
            <a:tbl>
              <a:tblPr/>
              <a:tblGrid>
                <a:gridCol w="2157509">
                  <a:extLst>
                    <a:ext uri="{9D8B030D-6E8A-4147-A177-3AD203B41FA5}">
                      <a16:colId xmlns:a16="http://schemas.microsoft.com/office/drawing/2014/main" val="2532375387"/>
                    </a:ext>
                  </a:extLst>
                </a:gridCol>
                <a:gridCol w="9863040">
                  <a:extLst>
                    <a:ext uri="{9D8B030D-6E8A-4147-A177-3AD203B41FA5}">
                      <a16:colId xmlns:a16="http://schemas.microsoft.com/office/drawing/2014/main" val="708394490"/>
                    </a:ext>
                  </a:extLst>
                </a:gridCol>
              </a:tblGrid>
              <a:tr h="344923">
                <a:tc rowSpan="6">
                  <a:txBody>
                    <a:bodyPr/>
                    <a:lstStyle/>
                    <a:p>
                      <a:pPr algn="l" fontAlgn="ctr"/>
                      <a:r>
                        <a:rPr lang="en-ZA" sz="1800" b="0" i="0" u="none" strike="noStrike" dirty="0">
                          <a:solidFill>
                            <a:srgbClr val="000000"/>
                          </a:solidFill>
                          <a:effectLst/>
                          <a:latin typeface="Calibri" panose="020F0502020204030204" pitchFamily="34" charset="0"/>
                        </a:rPr>
                        <a:t>Roads and Pavements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dirty="0">
                          <a:solidFill>
                            <a:srgbClr val="000000"/>
                          </a:solidFill>
                          <a:effectLst/>
                          <a:latin typeface="Calibri" panose="020F0502020204030204" pitchFamily="34" charset="0"/>
                        </a:rPr>
                        <a:t>Upgrade of roads and pavements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6557670"/>
                  </a:ext>
                </a:extLst>
              </a:tr>
              <a:tr h="344923">
                <a:tc vMerge="1">
                  <a:txBody>
                    <a:bodyPr/>
                    <a:lstStyle/>
                    <a:p>
                      <a:pPr algn="l" fontAlgn="ctr"/>
                      <a:endParaRPr lang="en-ZA" sz="1800" b="0" i="0" u="none" strike="noStrike" dirty="0">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Some overhanging trees in streets and on pavements need to be trimmed</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0853902"/>
                  </a:ext>
                </a:extLst>
              </a:tr>
              <a:tr h="344923">
                <a:tc vMerge="1">
                  <a:txBody>
                    <a:bodyPr/>
                    <a:lstStyle/>
                    <a:p>
                      <a:pPr algn="l" fontAlgn="ctr"/>
                      <a:endParaRPr lang="en-ZA" sz="1800" b="0" i="0" u="none" strike="noStrike">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The reseal of streets in Aurora needs to be prioritized</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9354822"/>
                  </a:ext>
                </a:extLst>
              </a:tr>
              <a:tr h="683124">
                <a:tc vMerge="1">
                  <a:txBody>
                    <a:bodyPr/>
                    <a:lstStyle/>
                    <a:p>
                      <a:pPr algn="l" fontAlgn="ctr"/>
                      <a:endParaRPr lang="en-ZA" sz="1800" b="0" i="0" u="none" strike="noStrike">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Roads are not being maintained before the winter.  It affects learners as well as they have to walk in roads filled with muds as there are no pavements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3186078"/>
                  </a:ext>
                </a:extLst>
              </a:tr>
              <a:tr h="344923">
                <a:tc vMerge="1">
                  <a:txBody>
                    <a:bodyPr/>
                    <a:lstStyle/>
                    <a:p>
                      <a:pPr algn="l" fontAlgn="ctr"/>
                      <a:endParaRPr lang="en-ZA" sz="1800" b="0" i="0" u="none" strike="noStrike">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All road signs need to be replaced in Aurora</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21153310"/>
                  </a:ext>
                </a:extLst>
              </a:tr>
              <a:tr h="344923">
                <a:tc vMerge="1">
                  <a:txBody>
                    <a:bodyPr/>
                    <a:lstStyle/>
                    <a:p>
                      <a:pPr algn="l" fontAlgn="ctr"/>
                      <a:endParaRPr lang="en-ZA" sz="1800" b="0" i="0" u="none" strike="noStrike" dirty="0">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Calibri" panose="020F0502020204030204" pitchFamily="34" charset="0"/>
                        </a:rPr>
                        <a:t>Cement ditches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0367687"/>
                  </a:ext>
                </a:extLst>
              </a:tr>
              <a:tr h="344923">
                <a:tc>
                  <a:txBody>
                    <a:bodyPr/>
                    <a:lstStyle/>
                    <a:p>
                      <a:pPr algn="l" fontAlgn="ctr"/>
                      <a:r>
                        <a:rPr lang="en-ZA" sz="1800" b="0" i="0" u="none" strike="noStrike">
                          <a:solidFill>
                            <a:srgbClr val="000000"/>
                          </a:solidFill>
                          <a:effectLst/>
                          <a:latin typeface="Calibri" panose="020F0502020204030204" pitchFamily="34" charset="0"/>
                        </a:rPr>
                        <a:t>Street Lights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dirty="0">
                          <a:solidFill>
                            <a:srgbClr val="000000"/>
                          </a:solidFill>
                          <a:effectLst/>
                          <a:latin typeface="Calibri" panose="020F0502020204030204" pitchFamily="34" charset="0"/>
                        </a:rPr>
                        <a:t>Aurora – Lightning in Hoof street to RDP house</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96816245"/>
                  </a:ext>
                </a:extLst>
              </a:tr>
              <a:tr h="344923">
                <a:tc rowSpan="2">
                  <a:txBody>
                    <a:bodyPr/>
                    <a:lstStyle/>
                    <a:p>
                      <a:pPr algn="l" fontAlgn="ctr"/>
                      <a:r>
                        <a:rPr lang="en-ZA" sz="1800" b="0" i="0" u="none" strike="noStrike" dirty="0">
                          <a:solidFill>
                            <a:srgbClr val="000000"/>
                          </a:solidFill>
                          <a:effectLst/>
                          <a:latin typeface="Calibri" panose="020F0502020204030204" pitchFamily="34" charset="0"/>
                        </a:rPr>
                        <a:t>Storm Water</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Storm water channels not up to standard Stormwater channel in RDP housing area blocked (Hoog street)</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1115935"/>
                  </a:ext>
                </a:extLst>
              </a:tr>
              <a:tr h="683124">
                <a:tc vMerge="1">
                  <a:txBody>
                    <a:bodyPr/>
                    <a:lstStyle/>
                    <a:p>
                      <a:pPr algn="l" fontAlgn="ctr"/>
                      <a:endParaRPr lang="en-ZA" sz="1800" b="0" i="0" u="none" strike="noStrike" dirty="0">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Stormwater channels are not being cleaned before the winter season that affects the proper management of rain water</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7391239"/>
                  </a:ext>
                </a:extLst>
              </a:tr>
              <a:tr h="683124">
                <a:tc>
                  <a:txBody>
                    <a:bodyPr/>
                    <a:lstStyle/>
                    <a:p>
                      <a:pPr algn="l" fontAlgn="ctr"/>
                      <a:r>
                        <a:rPr lang="en-ZA" sz="1800" b="0" i="0" u="none" strike="noStrike">
                          <a:solidFill>
                            <a:srgbClr val="000000"/>
                          </a:solidFill>
                          <a:effectLst/>
                          <a:latin typeface="Calibri" panose="020F0502020204030204" pitchFamily="34" charset="0"/>
                        </a:rPr>
                        <a:t>Refuse removal</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The 3-bag system does not work in Aurora as the 3 bags are being dumped into 1 truck.  The community needs information sessions by an official from the municipality</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8861114"/>
                  </a:ext>
                </a:extLst>
              </a:tr>
              <a:tr h="683124">
                <a:tc>
                  <a:txBody>
                    <a:bodyPr/>
                    <a:lstStyle/>
                    <a:p>
                      <a:pPr algn="l" fontAlgn="ctr"/>
                      <a:r>
                        <a:rPr lang="en-ZA" sz="1800" b="0" i="0" u="none" strike="noStrike">
                          <a:solidFill>
                            <a:srgbClr val="000000"/>
                          </a:solidFill>
                          <a:effectLst/>
                          <a:latin typeface="Calibri" panose="020F0502020204030204" pitchFamily="34" charset="0"/>
                        </a:rPr>
                        <a:t>Solid waste</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dirty="0">
                          <a:solidFill>
                            <a:srgbClr val="000000"/>
                          </a:solidFill>
                          <a:effectLst/>
                          <a:latin typeface="Calibri" panose="020F0502020204030204" pitchFamily="34" charset="0"/>
                        </a:rPr>
                        <a:t>Transfer station is in good overall condition. Garden waste area is a problem as the community dumps mixed waste.</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4642904"/>
                  </a:ext>
                </a:extLst>
              </a:tr>
              <a:tr h="344923">
                <a:tc rowSpan="2">
                  <a:txBody>
                    <a:bodyPr/>
                    <a:lstStyle/>
                    <a:p>
                      <a:pPr algn="l" fontAlgn="ctr"/>
                      <a:endParaRPr lang="en-ZA" sz="1800" b="0" i="0" u="none" strike="noStrike" dirty="0">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800" b="0" i="0" u="none" strike="noStrike" dirty="0">
                          <a:solidFill>
                            <a:srgbClr val="000000"/>
                          </a:solidFill>
                          <a:effectLst/>
                          <a:latin typeface="Calibri" panose="020F0502020204030204" pitchFamily="34" charset="0"/>
                        </a:rPr>
                        <a:t>Purchase new Borehole pumps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0636755"/>
                  </a:ext>
                </a:extLst>
              </a:tr>
              <a:tr h="344923">
                <a:tc vMerge="1">
                  <a:txBody>
                    <a:bodyPr/>
                    <a:lstStyle/>
                    <a:p>
                      <a:pPr algn="l" fontAlgn="ctr"/>
                      <a:endParaRPr lang="en-ZA" sz="1800" b="0" i="0" u="none" strike="noStrike">
                        <a:solidFill>
                          <a:srgbClr val="000000"/>
                        </a:solidFill>
                        <a:effectLst/>
                        <a:latin typeface="Calibri" panose="020F0502020204030204" pitchFamily="34" charset="0"/>
                      </a:endParaRP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Calibri" panose="020F0502020204030204" pitchFamily="34" charset="0"/>
                        </a:rPr>
                        <a:t>Ground water investigations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7911561"/>
                  </a:ext>
                </a:extLst>
              </a:tr>
              <a:tr h="344923">
                <a:tc>
                  <a:txBody>
                    <a:bodyPr/>
                    <a:lstStyle/>
                    <a:p>
                      <a:pPr algn="l" fontAlgn="ctr"/>
                      <a:r>
                        <a:rPr lang="en-ZA" sz="1800" b="0" i="0" u="none" strike="noStrike">
                          <a:solidFill>
                            <a:srgbClr val="000000"/>
                          </a:solidFill>
                          <a:effectLst/>
                          <a:latin typeface="Calibri" panose="020F0502020204030204" pitchFamily="34" charset="0"/>
                        </a:rPr>
                        <a:t>Sanitation</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dirty="0">
                          <a:solidFill>
                            <a:srgbClr val="000000"/>
                          </a:solidFill>
                          <a:effectLst/>
                          <a:latin typeface="Calibri" panose="020F0502020204030204" pitchFamily="34" charset="0"/>
                        </a:rPr>
                        <a:t>Land needs to be identified for public toilets</a:t>
                      </a:r>
                    </a:p>
                  </a:txBody>
                  <a:tcPr marL="5450" marR="5450" marT="5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929854"/>
                  </a:ext>
                </a:extLst>
              </a:tr>
            </a:tbl>
          </a:graphicData>
        </a:graphic>
      </p:graphicFrame>
    </p:spTree>
    <p:custDataLst>
      <p:tags r:id="rId1"/>
    </p:custDataLst>
    <p:extLst>
      <p:ext uri="{BB962C8B-B14F-4D97-AF65-F5344CB8AC3E}">
        <p14:creationId xmlns:p14="http://schemas.microsoft.com/office/powerpoint/2010/main" val="195199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700" b="5700"/>
          <a:stretch>
            <a:fillRect/>
          </a:stretch>
        </p:blipFill>
        <p:spPr>
          <a:xfrm>
            <a:off x="0" y="5322887"/>
            <a:ext cx="2759075" cy="1535113"/>
          </a:xfrm>
        </p:spPr>
      </p:pic>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32" r="1532"/>
          <a:stretch>
            <a:fillRect/>
          </a:stretch>
        </p:blipFill>
        <p:spPr>
          <a:xfrm>
            <a:off x="2785969" y="5322888"/>
            <a:ext cx="2232025" cy="1535112"/>
          </a:xfrm>
        </p:spPr>
      </p:pic>
      <p:pic>
        <p:nvPicPr>
          <p:cNvPr id="19" name="Picture Placeholder 18"/>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3542" b="23542"/>
          <a:stretch>
            <a:fillRect/>
          </a:stretch>
        </p:blipFill>
        <p:spPr>
          <a:xfrm>
            <a:off x="4991100" y="5325901"/>
            <a:ext cx="2141538" cy="1532099"/>
          </a:xfrm>
        </p:spPr>
      </p:pic>
      <p:pic>
        <p:nvPicPr>
          <p:cNvPr id="21" name="Picture Placeholder 20"/>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241" r="5241"/>
          <a:stretch>
            <a:fillRect/>
          </a:stretch>
        </p:blipFill>
        <p:spPr>
          <a:xfrm>
            <a:off x="7132637" y="5326063"/>
            <a:ext cx="2232025" cy="1531937"/>
          </a:xfrm>
        </p:spPr>
      </p:pic>
      <p:pic>
        <p:nvPicPr>
          <p:cNvPr id="20" name="Picture Placeholder 19"/>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9364664" y="5326063"/>
            <a:ext cx="2827336" cy="1531937"/>
          </a:xfrm>
        </p:spPr>
      </p:pic>
      <p:sp>
        <p:nvSpPr>
          <p:cNvPr id="23" name="Subtitle 7"/>
          <p:cNvSpPr txBox="1">
            <a:spLocks/>
          </p:cNvSpPr>
          <p:nvPr/>
        </p:nvSpPr>
        <p:spPr>
          <a:xfrm>
            <a:off x="0" y="1144906"/>
            <a:ext cx="11953328" cy="4894559"/>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BERGRIVIER MUNISIPALITEIT</a:t>
            </a:r>
          </a:p>
          <a:p>
            <a:pPr marL="571500" marR="0" lvl="0" indent="-571500" algn="l" defTabSz="914400" rtl="0" eaLnBrk="1" fontAlgn="auto" latinLnBrk="0" hangingPunct="1">
              <a:spcBef>
                <a:spcPts val="600"/>
              </a:spcBef>
              <a:spcAft>
                <a:spcPts val="600"/>
              </a:spcAft>
              <a:buClrTx/>
              <a:buSzTx/>
              <a:buFont typeface="Arial" panose="020B0604020202020204" pitchFamily="34" charset="0"/>
              <a:buChar char="•"/>
              <a:tabLst/>
              <a:defRPr/>
            </a:pPr>
            <a:r>
              <a:rPr lang="en-GB" sz="3600" b="1" dirty="0">
                <a:solidFill>
                  <a:prstClr val="white"/>
                </a:solidFill>
                <a:latin typeface="Calibri" panose="020F0502020204030204" pitchFamily="34" charset="0"/>
              </a:rPr>
              <a:t>Wet </a:t>
            </a:r>
            <a:r>
              <a:rPr lang="en-GB" sz="3600" b="1" dirty="0" err="1">
                <a:solidFill>
                  <a:prstClr val="white"/>
                </a:solidFill>
                <a:latin typeface="Calibri" panose="020F0502020204030204" pitchFamily="34" charset="0"/>
              </a:rPr>
              <a:t>bepaal</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ons</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moet</a:t>
            </a:r>
            <a:r>
              <a:rPr lang="en-GB" sz="3600" b="1" dirty="0">
                <a:solidFill>
                  <a:prstClr val="white"/>
                </a:solidFill>
                <a:latin typeface="Calibri" panose="020F0502020204030204" pitchFamily="34" charset="0"/>
              </a:rPr>
              <a:t> met </a:t>
            </a:r>
            <a:r>
              <a:rPr lang="en-GB" sz="3600" b="1" dirty="0" err="1">
                <a:solidFill>
                  <a:prstClr val="white"/>
                </a:solidFill>
                <a:latin typeface="Calibri" panose="020F0502020204030204" pitchFamily="34" charset="0"/>
              </a:rPr>
              <a:t>gemeenskap</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konsulteer</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oor</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behoeftes</a:t>
            </a:r>
            <a:r>
              <a:rPr lang="en-GB" sz="3600" b="1" dirty="0">
                <a:solidFill>
                  <a:prstClr val="white"/>
                </a:solidFill>
                <a:latin typeface="Calibri" panose="020F0502020204030204" pitchFamily="34" charset="0"/>
              </a:rPr>
              <a:t> van </a:t>
            </a:r>
            <a:r>
              <a:rPr lang="en-GB" sz="3600" b="1" dirty="0" err="1">
                <a:solidFill>
                  <a:prstClr val="white"/>
                </a:solidFill>
                <a:latin typeface="Calibri" panose="020F0502020204030204" pitchFamily="34" charset="0"/>
              </a:rPr>
              <a:t>gemeenskap</a:t>
            </a:r>
            <a:r>
              <a:rPr lang="en-GB" sz="3600" b="1" dirty="0">
                <a:solidFill>
                  <a:prstClr val="white"/>
                </a:solidFill>
                <a:latin typeface="Calibri" panose="020F0502020204030204" pitchFamily="34" charset="0"/>
              </a:rPr>
              <a:t>;</a:t>
            </a:r>
          </a:p>
          <a:p>
            <a:pPr marL="571500" marR="0" lvl="0" indent="-571500" algn="l" defTabSz="914400" rtl="0" eaLnBrk="1" fontAlgn="auto" latinLnBrk="0" hangingPunct="1">
              <a:spcBef>
                <a:spcPts val="600"/>
              </a:spcBef>
              <a:spcAft>
                <a:spcPts val="600"/>
              </a:spcAft>
              <a:buClrTx/>
              <a:buSzTx/>
              <a:buFont typeface="Arial" panose="020B0604020202020204" pitchFamily="34" charset="0"/>
              <a:buChar char="•"/>
              <a:tabLst/>
              <a:defRPr/>
            </a:pPr>
            <a:r>
              <a:rPr lang="en-GB" sz="3600" b="1" dirty="0" err="1">
                <a:solidFill>
                  <a:prstClr val="white"/>
                </a:solidFill>
                <a:latin typeface="Calibri" panose="020F0502020204030204" pitchFamily="34" charset="0"/>
              </a:rPr>
              <a:t>Raad</a:t>
            </a:r>
            <a:r>
              <a:rPr lang="en-GB" sz="3600" b="1" dirty="0">
                <a:solidFill>
                  <a:prstClr val="white"/>
                </a:solidFill>
                <a:latin typeface="Calibri" panose="020F0502020204030204" pitchFamily="34" charset="0"/>
              </a:rPr>
              <a:t> het </a:t>
            </a:r>
            <a:r>
              <a:rPr lang="en-GB" sz="3600" b="1" dirty="0" err="1">
                <a:solidFill>
                  <a:prstClr val="white"/>
                </a:solidFill>
                <a:latin typeface="Calibri" panose="020F0502020204030204" pitchFamily="34" charset="0"/>
              </a:rPr>
              <a:t>vorige</a:t>
            </a:r>
            <a:r>
              <a:rPr lang="en-GB" sz="3600" b="1" dirty="0">
                <a:solidFill>
                  <a:prstClr val="white"/>
                </a:solidFill>
                <a:latin typeface="Calibri" panose="020F0502020204030204" pitchFamily="34" charset="0"/>
              </a:rPr>
              <a:t> IDP </a:t>
            </a:r>
            <a:r>
              <a:rPr lang="en-GB" sz="3600" b="1" dirty="0" err="1">
                <a:solidFill>
                  <a:prstClr val="white"/>
                </a:solidFill>
                <a:latin typeface="Calibri" panose="020F0502020204030204" pitchFamily="34" charset="0"/>
              </a:rPr>
              <a:t>aanvaar</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agv</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verkiesingsdatum</a:t>
            </a:r>
            <a:r>
              <a:rPr lang="en-GB" sz="3600" b="1" dirty="0">
                <a:solidFill>
                  <a:prstClr val="white"/>
                </a:solidFill>
                <a:latin typeface="Calibri" panose="020F0502020204030204" pitchFamily="34" charset="0"/>
              </a:rPr>
              <a:t>;</a:t>
            </a:r>
          </a:p>
          <a:p>
            <a:pPr marL="571500" marR="0" lvl="0" indent="-571500" algn="l" defTabSz="914400" rtl="0" eaLnBrk="1" fontAlgn="auto" latinLnBrk="0" hangingPunct="1">
              <a:spcBef>
                <a:spcPts val="600"/>
              </a:spcBef>
              <a:spcAft>
                <a:spcPts val="600"/>
              </a:spcAft>
              <a:buClrTx/>
              <a:buSzTx/>
              <a:buFont typeface="Arial" panose="020B0604020202020204" pitchFamily="34" charset="0"/>
              <a:buChar char="•"/>
              <a:tabLst/>
              <a:defRPr/>
            </a:pPr>
            <a:r>
              <a:rPr lang="en-GB" sz="3600" b="1" dirty="0" err="1">
                <a:solidFill>
                  <a:prstClr val="white"/>
                </a:solidFill>
                <a:latin typeface="Calibri" panose="020F0502020204030204" pitchFamily="34" charset="0"/>
              </a:rPr>
              <a:t>Behoeftes</a:t>
            </a:r>
            <a:r>
              <a:rPr lang="en-GB" sz="3600" b="1" dirty="0">
                <a:solidFill>
                  <a:prstClr val="white"/>
                </a:solidFill>
                <a:latin typeface="Calibri" panose="020F0502020204030204" pitchFamily="34" charset="0"/>
              </a:rPr>
              <a:t> in IDP is in </a:t>
            </a:r>
            <a:r>
              <a:rPr lang="en-GB" sz="3600" b="1" dirty="0" err="1">
                <a:solidFill>
                  <a:prstClr val="white"/>
                </a:solidFill>
                <a:latin typeface="Calibri" panose="020F0502020204030204" pitchFamily="34" charset="0"/>
              </a:rPr>
              <a:t>Hoofstuk</a:t>
            </a:r>
            <a:r>
              <a:rPr lang="en-GB" sz="3600" b="1" dirty="0">
                <a:solidFill>
                  <a:prstClr val="white"/>
                </a:solidFill>
                <a:latin typeface="Calibri" panose="020F0502020204030204" pitchFamily="34" charset="0"/>
              </a:rPr>
              <a:t> 6 </a:t>
            </a:r>
            <a:r>
              <a:rPr lang="en-GB" sz="3600" b="1" dirty="0" err="1">
                <a:solidFill>
                  <a:prstClr val="white"/>
                </a:solidFill>
                <a:latin typeface="Calibri" panose="020F0502020204030204" pitchFamily="34" charset="0"/>
              </a:rPr>
              <a:t>volledig</a:t>
            </a:r>
            <a:r>
              <a:rPr lang="en-GB" sz="3600" b="1" dirty="0">
                <a:solidFill>
                  <a:prstClr val="white"/>
                </a:solidFill>
                <a:latin typeface="Calibri" panose="020F0502020204030204" pitchFamily="34" charset="0"/>
              </a:rPr>
              <a:t>;</a:t>
            </a:r>
          </a:p>
          <a:p>
            <a:pPr marL="571500" marR="0" lvl="0" indent="-571500" algn="l" defTabSz="914400" rtl="0" eaLnBrk="1" fontAlgn="auto" latinLnBrk="0" hangingPunct="1">
              <a:spcBef>
                <a:spcPts val="600"/>
              </a:spcBef>
              <a:spcAft>
                <a:spcPts val="600"/>
              </a:spcAft>
              <a:buClrTx/>
              <a:buSzTx/>
              <a:buFont typeface="Arial" panose="020B0604020202020204" pitchFamily="34" charset="0"/>
              <a:buChar char="•"/>
              <a:tabLst/>
              <a:defRPr/>
            </a:pPr>
            <a:r>
              <a:rPr lang="en-GB" sz="3600" b="1" dirty="0" err="1">
                <a:solidFill>
                  <a:prstClr val="white"/>
                </a:solidFill>
                <a:latin typeface="Calibri" panose="020F0502020204030204" pitchFamily="34" charset="0"/>
              </a:rPr>
              <a:t>Bespreek</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eers</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konsep-begroting</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en</a:t>
            </a:r>
            <a:r>
              <a:rPr lang="en-GB" sz="3600" b="1" dirty="0">
                <a:solidFill>
                  <a:prstClr val="white"/>
                </a:solidFill>
                <a:latin typeface="Calibri" panose="020F0502020204030204" pitchFamily="34" charset="0"/>
              </a:rPr>
              <a:t> dan </a:t>
            </a:r>
            <a:r>
              <a:rPr lang="en-GB" sz="3600" b="1" dirty="0" err="1">
                <a:solidFill>
                  <a:prstClr val="white"/>
                </a:solidFill>
                <a:latin typeface="Calibri" panose="020F0502020204030204" pitchFamily="34" charset="0"/>
              </a:rPr>
              <a:t>huidige</a:t>
            </a:r>
            <a:r>
              <a:rPr lang="en-GB" sz="3600" b="1" dirty="0">
                <a:solidFill>
                  <a:prstClr val="white"/>
                </a:solidFill>
                <a:latin typeface="Calibri" panose="020F0502020204030204" pitchFamily="34" charset="0"/>
              </a:rPr>
              <a:t> </a:t>
            </a:r>
            <a:r>
              <a:rPr lang="en-GB" sz="3600" b="1" dirty="0" err="1">
                <a:solidFill>
                  <a:prstClr val="white"/>
                </a:solidFill>
                <a:latin typeface="Calibri" panose="020F0502020204030204" pitchFamily="34" charset="0"/>
              </a:rPr>
              <a:t>behoeftes</a:t>
            </a:r>
            <a:r>
              <a:rPr lang="en-GB" sz="3600" b="1" dirty="0">
                <a:solidFill>
                  <a:prstClr val="white"/>
                </a:solidFill>
                <a:latin typeface="Calibri" panose="020F0502020204030204" pitchFamily="34" charset="0"/>
              </a:rPr>
              <a:t>.</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508" b="100000" l="0" r="100000">
                        <a14:foregroundMark x1="48502" y1="27494" x2="48502" y2="27494"/>
                        <a14:foregroundMark x1="55920" y1="25172" x2="55920" y2="25172"/>
                        <a14:foregroundMark x1="50689" y1="17156" x2="50689" y2="17156"/>
                        <a14:foregroundMark x1="44983" y1="34168" x2="44983" y2="34168"/>
                        <a14:foregroundMark x1="46315" y1="44505" x2="46315" y2="44505"/>
                        <a14:foregroundMark x1="49786" y1="45847" x2="49786" y2="45847"/>
                        <a14:foregroundMark x1="32335" y1="53500" x2="32335" y2="53500"/>
                        <a14:foregroundMark x1="66381" y1="50490" x2="66381" y2="50490"/>
                        <a14:foregroundMark x1="78650" y1="79507" x2="78650" y2="79507"/>
                        <a14:foregroundMark x1="72515" y1="89518" x2="71232" y2="89844"/>
                        <a14:foregroundMark x1="46315" y1="93834" x2="46315" y2="93834"/>
                        <a14:foregroundMark x1="30147" y1="90497" x2="30147" y2="90497"/>
                        <a14:foregroundMark x1="22254" y1="80486" x2="22254" y2="80486"/>
                        <a14:foregroundMark x1="6990" y1="63838" x2="6990" y2="63838"/>
                        <a14:foregroundMark x1="20067" y1="80160" x2="20067" y2="80160"/>
                        <a14:foregroundMark x1="6990" y1="41821" x2="6990" y2="41821"/>
                        <a14:foregroundMark x1="92630" y1="42184" x2="92630" y2="42184"/>
                        <a14:foregroundMark x1="91774" y1="63838" x2="91774" y2="63838"/>
                        <a14:foregroundMark x1="83452" y1="83497" x2="83452" y2="83497"/>
                        <a14:foregroundMark x1="19211" y1="85165" x2="19211" y2="85165"/>
                        <a14:foregroundMark x1="55920" y1="34820" x2="55920" y2="34820"/>
                      </a14:backgroundRemoval>
                    </a14:imgEffect>
                  </a14:imgLayer>
                </a14:imgProps>
              </a:ext>
              <a:ext uri="{28A0092B-C50C-407E-A947-70E740481C1C}">
                <a14:useLocalDpi xmlns:a14="http://schemas.microsoft.com/office/drawing/2010/main" val="0"/>
              </a:ext>
            </a:extLst>
          </a:blip>
          <a:stretch>
            <a:fillRect/>
          </a:stretch>
        </p:blipFill>
        <p:spPr>
          <a:xfrm>
            <a:off x="10896146" y="170328"/>
            <a:ext cx="1295854" cy="1694331"/>
          </a:xfrm>
          <a:prstGeom prst="rect">
            <a:avLst/>
          </a:prstGeom>
        </p:spPr>
      </p:pic>
    </p:spTree>
    <p:custDataLst>
      <p:tags r:id="rId1"/>
    </p:custDataLst>
    <p:extLst>
      <p:ext uri="{BB962C8B-B14F-4D97-AF65-F5344CB8AC3E}">
        <p14:creationId xmlns:p14="http://schemas.microsoft.com/office/powerpoint/2010/main" val="1191061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693056"/>
            <a:ext cx="11953328" cy="404851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BEHOEFTES VAN WYK 6 – AURORA (</a:t>
            </a:r>
            <a:r>
              <a:rPr lang="en-GB" sz="3200" b="1" dirty="0">
                <a:solidFill>
                  <a:prstClr val="white"/>
                </a:solidFill>
                <a:latin typeface="Calibri" panose="020F0502020204030204" pitchFamily="34" charset="0"/>
              </a:rPr>
              <a:t>GOP</a:t>
            </a:r>
            <a:r>
              <a:rPr lang="en-GB" sz="3600" b="1" dirty="0">
                <a:solidFill>
                  <a:prstClr val="white"/>
                </a:solidFill>
                <a:latin typeface="Calibri" panose="020F0502020204030204" pitchFamily="34" charset="0"/>
              </a:rPr>
              <a:t>)</a:t>
            </a:r>
          </a:p>
        </p:txBody>
      </p:sp>
      <p:graphicFrame>
        <p:nvGraphicFramePr>
          <p:cNvPr id="3" name="Table 2">
            <a:extLst>
              <a:ext uri="{FF2B5EF4-FFF2-40B4-BE49-F238E27FC236}">
                <a16:creationId xmlns:a16="http://schemas.microsoft.com/office/drawing/2014/main" id="{A0083858-7DFF-42F7-9351-646584209C20}"/>
              </a:ext>
            </a:extLst>
          </p:cNvPr>
          <p:cNvGraphicFramePr>
            <a:graphicFrameLocks noGrp="1"/>
          </p:cNvGraphicFramePr>
          <p:nvPr>
            <p:extLst>
              <p:ext uri="{D42A27DB-BD31-4B8C-83A1-F6EECF244321}">
                <p14:modId xmlns:p14="http://schemas.microsoft.com/office/powerpoint/2010/main" val="3292764886"/>
              </p:ext>
            </p:extLst>
          </p:nvPr>
        </p:nvGraphicFramePr>
        <p:xfrm>
          <a:off x="133350" y="708577"/>
          <a:ext cx="11953328" cy="5987496"/>
        </p:xfrm>
        <a:graphic>
          <a:graphicData uri="http://schemas.openxmlformats.org/drawingml/2006/table">
            <a:tbl>
              <a:tblPr/>
              <a:tblGrid>
                <a:gridCol w="2398562">
                  <a:extLst>
                    <a:ext uri="{9D8B030D-6E8A-4147-A177-3AD203B41FA5}">
                      <a16:colId xmlns:a16="http://schemas.microsoft.com/office/drawing/2014/main" val="244211619"/>
                    </a:ext>
                  </a:extLst>
                </a:gridCol>
                <a:gridCol w="9554766">
                  <a:extLst>
                    <a:ext uri="{9D8B030D-6E8A-4147-A177-3AD203B41FA5}">
                      <a16:colId xmlns:a16="http://schemas.microsoft.com/office/drawing/2014/main" val="2980345376"/>
                    </a:ext>
                  </a:extLst>
                </a:gridCol>
              </a:tblGrid>
              <a:tr h="397365">
                <a:tc rowSpan="2">
                  <a:txBody>
                    <a:bodyPr/>
                    <a:lstStyle/>
                    <a:p>
                      <a:pPr algn="l" fontAlgn="ctr"/>
                      <a:r>
                        <a:rPr lang="en-ZA" sz="2000" b="0" i="0" u="none" strike="noStrike" dirty="0">
                          <a:solidFill>
                            <a:srgbClr val="000000"/>
                          </a:solidFill>
                          <a:effectLst/>
                          <a:latin typeface="Calibri" panose="020F0502020204030204" pitchFamily="34" charset="0"/>
                        </a:rPr>
                        <a:t>Cemetery</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a:solidFill>
                            <a:srgbClr val="000000"/>
                          </a:solidFill>
                          <a:effectLst/>
                          <a:latin typeface="Calibri" panose="020F0502020204030204" pitchFamily="34" charset="0"/>
                        </a:rPr>
                        <a:t>Maintenance of grave yard a concern</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2466100"/>
                  </a:ext>
                </a:extLst>
              </a:tr>
              <a:tr h="397365">
                <a:tc vMerge="1">
                  <a:txBody>
                    <a:bodyPr/>
                    <a:lstStyle/>
                    <a:p>
                      <a:pPr algn="l" fontAlgn="ctr"/>
                      <a:endParaRPr lang="en-ZA" sz="2000" b="0" i="0" u="none" strike="noStrike" dirty="0">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a:solidFill>
                            <a:srgbClr val="000000"/>
                          </a:solidFill>
                          <a:effectLst/>
                          <a:latin typeface="Calibri" panose="020F0502020204030204" pitchFamily="34" charset="0"/>
                        </a:rPr>
                        <a:t>Toilets at grave yard needed</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6913808"/>
                  </a:ext>
                </a:extLst>
              </a:tr>
              <a:tr h="397365">
                <a:tc rowSpan="2">
                  <a:txBody>
                    <a:bodyPr/>
                    <a:lstStyle/>
                    <a:p>
                      <a:pPr algn="l" fontAlgn="ctr"/>
                      <a:r>
                        <a:rPr lang="en-ZA" sz="2000" b="0" i="0" u="none" strike="noStrike" dirty="0">
                          <a:solidFill>
                            <a:srgbClr val="000000"/>
                          </a:solidFill>
                          <a:effectLst/>
                          <a:latin typeface="Calibri" panose="020F0502020204030204" pitchFamily="34" charset="0"/>
                        </a:rPr>
                        <a:t>Housing</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2000" b="0" i="0" u="none" strike="noStrike">
                          <a:solidFill>
                            <a:srgbClr val="000000"/>
                          </a:solidFill>
                          <a:effectLst/>
                          <a:latin typeface="Calibri" panose="020F0502020204030204" pitchFamily="34" charset="0"/>
                        </a:rPr>
                        <a:t>Shortage of housing</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0600675"/>
                  </a:ext>
                </a:extLst>
              </a:tr>
              <a:tr h="397365">
                <a:tc vMerge="1">
                  <a:txBody>
                    <a:bodyPr/>
                    <a:lstStyle/>
                    <a:p>
                      <a:pPr algn="l" fontAlgn="ctr"/>
                      <a:endParaRPr lang="en-ZA" sz="2000" b="0" i="0" u="none" strike="noStrike" dirty="0">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2000" b="0" i="0" u="none" strike="noStrike">
                          <a:solidFill>
                            <a:srgbClr val="000000"/>
                          </a:solidFill>
                          <a:effectLst/>
                          <a:latin typeface="Calibri" panose="020F0502020204030204" pitchFamily="34" charset="0"/>
                        </a:rPr>
                        <a:t>Transfers of homes in Hoog street</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9637205"/>
                  </a:ext>
                </a:extLst>
              </a:tr>
              <a:tr h="787695">
                <a:tc rowSpan="5">
                  <a:txBody>
                    <a:bodyPr/>
                    <a:lstStyle/>
                    <a:p>
                      <a:pPr algn="l" fontAlgn="ctr"/>
                      <a:r>
                        <a:rPr lang="en-ZA" sz="2000" b="0" i="0" u="none" strike="noStrike" dirty="0">
                          <a:solidFill>
                            <a:srgbClr val="000000"/>
                          </a:solidFill>
                          <a:effectLst/>
                          <a:latin typeface="Calibri" panose="020F0502020204030204" pitchFamily="34" charset="0"/>
                        </a:rPr>
                        <a:t>Community Facilities</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a:solidFill>
                            <a:srgbClr val="000000"/>
                          </a:solidFill>
                          <a:effectLst/>
                          <a:latin typeface="Calibri" panose="020F0502020204030204" pitchFamily="34" charset="0"/>
                        </a:rPr>
                        <a:t>Not everyone making changes to buildings older than 60 years are required to obtain heritage approval.  People with buildings older than 60 years must be treated the same way</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272785"/>
                  </a:ext>
                </a:extLst>
              </a:tr>
              <a:tr h="1178026">
                <a:tc vMerge="1">
                  <a:txBody>
                    <a:bodyPr/>
                    <a:lstStyle/>
                    <a:p>
                      <a:pPr algn="l" fontAlgn="ctr"/>
                      <a:endParaRPr lang="en-ZA" sz="2000" b="0" i="0" u="none" strike="noStrike" dirty="0">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a:solidFill>
                            <a:srgbClr val="000000"/>
                          </a:solidFill>
                          <a:effectLst/>
                          <a:latin typeface="Calibri" panose="020F0502020204030204" pitchFamily="34" charset="0"/>
                        </a:rPr>
                        <a:t>Municipal buildings are not being maintained and the lack of maintenance can be observed.  It leaves a bad impression given that the municipality is one of the stakeholders in the community setting the direction of the communities</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4848920"/>
                  </a:ext>
                </a:extLst>
              </a:tr>
              <a:tr h="397365">
                <a:tc vMerge="1">
                  <a:txBody>
                    <a:bodyPr/>
                    <a:lstStyle/>
                    <a:p>
                      <a:pPr algn="l" fontAlgn="ctr"/>
                      <a:endParaRPr lang="en-ZA" sz="2000" b="0" i="0" u="none" strike="noStrike">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a:solidFill>
                            <a:srgbClr val="000000"/>
                          </a:solidFill>
                          <a:effectLst/>
                          <a:latin typeface="Calibri" panose="020F0502020204030204" pitchFamily="34" charset="0"/>
                        </a:rPr>
                        <a:t>Community hall is dirty and public is unhappy about it</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6384891"/>
                  </a:ext>
                </a:extLst>
              </a:tr>
              <a:tr h="459559">
                <a:tc vMerge="1">
                  <a:txBody>
                    <a:bodyPr/>
                    <a:lstStyle/>
                    <a:p>
                      <a:pPr algn="l" fontAlgn="ctr"/>
                      <a:endParaRPr lang="en-ZA" sz="2000" b="0" i="0" u="none" strike="noStrike">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2000" b="0" i="0" u="none" strike="noStrike" dirty="0">
                          <a:solidFill>
                            <a:srgbClr val="000000"/>
                          </a:solidFill>
                          <a:effectLst/>
                          <a:latin typeface="Calibri" panose="020F0502020204030204" pitchFamily="34" charset="0"/>
                        </a:rPr>
                        <a:t>Upgrade of play parks</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0485600"/>
                  </a:ext>
                </a:extLst>
              </a:tr>
              <a:tr h="397365">
                <a:tc vMerge="1">
                  <a:txBody>
                    <a:bodyPr/>
                    <a:lstStyle/>
                    <a:p>
                      <a:pPr algn="l" fontAlgn="ctr"/>
                      <a:endParaRPr lang="en-ZA" sz="2000" b="0" i="0" u="none" strike="noStrike" dirty="0">
                        <a:solidFill>
                          <a:srgbClr val="000000"/>
                        </a:solidFill>
                        <a:effectLst/>
                        <a:latin typeface="Calibri" panose="020F0502020204030204" pitchFamily="34" charset="0"/>
                      </a:endParaRP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2000" b="0" i="0" u="none" strike="noStrike" dirty="0">
                          <a:solidFill>
                            <a:srgbClr val="000000"/>
                          </a:solidFill>
                          <a:effectLst/>
                          <a:latin typeface="Calibri" panose="020F0502020204030204" pitchFamily="34" charset="0"/>
                        </a:rPr>
                        <a:t>Upgrade of Community Halls</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6592725"/>
                  </a:ext>
                </a:extLst>
              </a:tr>
              <a:tr h="1178026">
                <a:tc>
                  <a:txBody>
                    <a:bodyPr/>
                    <a:lstStyle/>
                    <a:p>
                      <a:pPr algn="l" fontAlgn="ctr"/>
                      <a:r>
                        <a:rPr lang="en-ZA" sz="2000" b="0" i="0" u="none" strike="noStrike">
                          <a:solidFill>
                            <a:srgbClr val="000000"/>
                          </a:solidFill>
                          <a:effectLst/>
                          <a:latin typeface="Calibri" panose="020F0502020204030204" pitchFamily="34" charset="0"/>
                        </a:rPr>
                        <a:t>Library services</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2000" b="0" i="0" u="none" strike="noStrike" dirty="0">
                          <a:solidFill>
                            <a:srgbClr val="000000"/>
                          </a:solidFill>
                          <a:effectLst/>
                          <a:latin typeface="Calibri" panose="020F0502020204030204" pitchFamily="34" charset="0"/>
                        </a:rPr>
                        <a:t>The public library does not have a telephone.  They use the one at the municipal offices.  If the municipal offices are closed, people cannot reach them.  Propose a cordless phone that can be left at the public library when municipal offices are closed</a:t>
                      </a:r>
                    </a:p>
                  </a:txBody>
                  <a:tcPr marL="5493" marR="5493" marT="54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14279003"/>
                  </a:ext>
                </a:extLst>
              </a:tr>
            </a:tbl>
          </a:graphicData>
        </a:graphic>
      </p:graphicFrame>
    </p:spTree>
    <p:custDataLst>
      <p:tags r:id="rId1"/>
    </p:custDataLst>
    <p:extLst>
      <p:ext uri="{BB962C8B-B14F-4D97-AF65-F5344CB8AC3E}">
        <p14:creationId xmlns:p14="http://schemas.microsoft.com/office/powerpoint/2010/main" val="368216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6" name="TextBox 5">
            <a:extLst>
              <a:ext uri="{FF2B5EF4-FFF2-40B4-BE49-F238E27FC236}">
                <a16:creationId xmlns:a16="http://schemas.microsoft.com/office/drawing/2014/main" id="{9E8CD463-1AD6-48C2-87B7-BD715F751EB2}"/>
              </a:ext>
            </a:extLst>
          </p:cNvPr>
          <p:cNvSpPr txBox="1"/>
          <p:nvPr/>
        </p:nvSpPr>
        <p:spPr>
          <a:xfrm>
            <a:off x="2395264" y="0"/>
            <a:ext cx="772028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BEHOEFTES VAN WYK 6 - AURORA (GOP</a:t>
            </a:r>
            <a:r>
              <a:rPr kumimoji="0" lang="en-GB"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t>
            </a:r>
          </a:p>
        </p:txBody>
      </p:sp>
      <p:graphicFrame>
        <p:nvGraphicFramePr>
          <p:cNvPr id="4" name="Table 3">
            <a:extLst>
              <a:ext uri="{FF2B5EF4-FFF2-40B4-BE49-F238E27FC236}">
                <a16:creationId xmlns:a16="http://schemas.microsoft.com/office/drawing/2014/main" id="{78DAFAF6-2026-4198-9204-F17CF3912001}"/>
              </a:ext>
            </a:extLst>
          </p:cNvPr>
          <p:cNvGraphicFramePr>
            <a:graphicFrameLocks noGrp="1"/>
          </p:cNvGraphicFramePr>
          <p:nvPr>
            <p:extLst>
              <p:ext uri="{D42A27DB-BD31-4B8C-83A1-F6EECF244321}">
                <p14:modId xmlns:p14="http://schemas.microsoft.com/office/powerpoint/2010/main" val="3343844340"/>
              </p:ext>
            </p:extLst>
          </p:nvPr>
        </p:nvGraphicFramePr>
        <p:xfrm>
          <a:off x="59668" y="494557"/>
          <a:ext cx="12072664" cy="6277717"/>
        </p:xfrm>
        <a:graphic>
          <a:graphicData uri="http://schemas.openxmlformats.org/drawingml/2006/table">
            <a:tbl>
              <a:tblPr/>
              <a:tblGrid>
                <a:gridCol w="1817645">
                  <a:extLst>
                    <a:ext uri="{9D8B030D-6E8A-4147-A177-3AD203B41FA5}">
                      <a16:colId xmlns:a16="http://schemas.microsoft.com/office/drawing/2014/main" val="2685824584"/>
                    </a:ext>
                  </a:extLst>
                </a:gridCol>
                <a:gridCol w="10255019">
                  <a:extLst>
                    <a:ext uri="{9D8B030D-6E8A-4147-A177-3AD203B41FA5}">
                      <a16:colId xmlns:a16="http://schemas.microsoft.com/office/drawing/2014/main" val="3603065393"/>
                    </a:ext>
                  </a:extLst>
                </a:gridCol>
              </a:tblGrid>
              <a:tr h="281982">
                <a:tc rowSpan="5">
                  <a:txBody>
                    <a:bodyPr/>
                    <a:lstStyle/>
                    <a:p>
                      <a:pPr algn="ctr" fontAlgn="ctr"/>
                      <a:r>
                        <a:rPr lang="en-ZA" sz="1800" b="0" i="0" u="none" strike="noStrike">
                          <a:solidFill>
                            <a:srgbClr val="000000"/>
                          </a:solidFill>
                          <a:effectLst/>
                          <a:latin typeface="Calibri" panose="020F0502020204030204" pitchFamily="34" charset="0"/>
                        </a:rPr>
                        <a:t>Traffic &amp; Law enforcement</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Law enforcement not visible, especially over weekends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5293255"/>
                  </a:ext>
                </a:extLst>
              </a:tr>
              <a:tr h="313376">
                <a:tc vMerge="1">
                  <a:txBody>
                    <a:bodyPr/>
                    <a:lstStyle/>
                    <a:p>
                      <a:endParaRPr lang="en-ZA"/>
                    </a:p>
                  </a:txBody>
                  <a:tcPr/>
                </a:tc>
                <a:tc>
                  <a:txBody>
                    <a:bodyPr/>
                    <a:lstStyle/>
                    <a:p>
                      <a:pPr algn="l" fontAlgn="ctr"/>
                      <a:r>
                        <a:rPr lang="en-GB" sz="1800" b="0" i="0" u="none" strike="noStrike" dirty="0">
                          <a:solidFill>
                            <a:srgbClr val="000000"/>
                          </a:solidFill>
                          <a:effectLst/>
                          <a:latin typeface="Calibri" panose="020F0502020204030204" pitchFamily="34" charset="0"/>
                        </a:rPr>
                        <a:t>Action against illegal house-shops does not take place and/or take too long.  By-law must be strictly applied</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1141856"/>
                  </a:ext>
                </a:extLst>
              </a:tr>
              <a:tr h="559369">
                <a:tc vMerge="1">
                  <a:txBody>
                    <a:bodyPr/>
                    <a:lstStyle/>
                    <a:p>
                      <a:endParaRPr lang="en-ZA"/>
                    </a:p>
                  </a:txBody>
                  <a:tcPr/>
                </a:tc>
                <a:tc>
                  <a:txBody>
                    <a:bodyPr/>
                    <a:lstStyle/>
                    <a:p>
                      <a:pPr algn="l" fontAlgn="ctr"/>
                      <a:r>
                        <a:rPr lang="en-GB" sz="1800" b="0" i="0" u="none" strike="noStrike" dirty="0">
                          <a:solidFill>
                            <a:srgbClr val="000000"/>
                          </a:solidFill>
                          <a:effectLst/>
                          <a:latin typeface="Calibri" panose="020F0502020204030204" pitchFamily="34" charset="0"/>
                        </a:rPr>
                        <a:t>Speed bumps need attention and new speed calming measures need to be installed.  No ditches for speed calming. Speed calming in Hoog street required</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91271569"/>
                  </a:ext>
                </a:extLst>
              </a:tr>
              <a:tr h="281982">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Open erven needs to be clean at all times, esp due to danger of snakes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1581661"/>
                  </a:ext>
                </a:extLst>
              </a:tr>
              <a:tr h="281982">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Development of a rural and urban safety plan for Bergrivier municipal area</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71404649"/>
                  </a:ext>
                </a:extLst>
              </a:tr>
              <a:tr h="559369">
                <a:tc>
                  <a:txBody>
                    <a:bodyPr/>
                    <a:lstStyle/>
                    <a:p>
                      <a:pPr algn="ctr" fontAlgn="ctr"/>
                      <a:r>
                        <a:rPr lang="en-ZA" sz="1800" b="0" i="0" u="none" strike="noStrike">
                          <a:solidFill>
                            <a:srgbClr val="000000"/>
                          </a:solidFill>
                          <a:effectLst/>
                          <a:latin typeface="Calibri" panose="020F0502020204030204" pitchFamily="34" charset="0"/>
                        </a:rPr>
                        <a:t>Disaster management</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Appoint fire service reservists from the community</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2338992"/>
                  </a:ext>
                </a:extLst>
              </a:tr>
              <a:tr h="281982">
                <a:tc rowSpan="3">
                  <a:txBody>
                    <a:bodyPr/>
                    <a:lstStyle/>
                    <a:p>
                      <a:pPr algn="ctr" fontAlgn="ctr"/>
                      <a:r>
                        <a:rPr lang="en-ZA" sz="1800" b="0" i="0" u="none" strike="noStrike">
                          <a:solidFill>
                            <a:srgbClr val="000000"/>
                          </a:solidFill>
                          <a:effectLst/>
                          <a:latin typeface="Calibri" panose="020F0502020204030204" pitchFamily="34" charset="0"/>
                        </a:rPr>
                        <a:t>Sport development</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Calibri" panose="020F0502020204030204" pitchFamily="34" charset="0"/>
                        </a:rPr>
                        <a:t>LOC meeting in 2020</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0602656"/>
                  </a:ext>
                </a:extLst>
              </a:tr>
              <a:tr h="281982">
                <a:tc vMerge="1">
                  <a:txBody>
                    <a:bodyPr/>
                    <a:lstStyle/>
                    <a:p>
                      <a:endParaRPr lang="en-ZA"/>
                    </a:p>
                  </a:txBody>
                  <a:tcPr/>
                </a:tc>
                <a:tc>
                  <a:txBody>
                    <a:bodyPr/>
                    <a:lstStyle/>
                    <a:p>
                      <a:pPr algn="l" fontAlgn="ctr"/>
                      <a:r>
                        <a:rPr lang="en-GB" sz="1800" b="0" i="0" u="none" strike="noStrike" dirty="0">
                          <a:solidFill>
                            <a:srgbClr val="000000"/>
                          </a:solidFill>
                          <a:effectLst/>
                          <a:latin typeface="Calibri" panose="020F0502020204030204" pitchFamily="34" charset="0"/>
                        </a:rPr>
                        <a:t>Upgrading and maintenance of sport complex needs attention</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8256711"/>
                  </a:ext>
                </a:extLst>
              </a:tr>
              <a:tr h="284888">
                <a:tc vMerge="1">
                  <a:txBody>
                    <a:bodyPr/>
                    <a:lstStyle/>
                    <a:p>
                      <a:endParaRPr lang="en-ZA"/>
                    </a:p>
                  </a:txBody>
                  <a:tcPr/>
                </a:tc>
                <a:tc>
                  <a:txBody>
                    <a:bodyPr/>
                    <a:lstStyle/>
                    <a:p>
                      <a:pPr algn="l" fontAlgn="b"/>
                      <a:r>
                        <a:rPr lang="en-GB" sz="1800" b="0" i="0" u="none" strike="noStrike">
                          <a:solidFill>
                            <a:srgbClr val="000000"/>
                          </a:solidFill>
                          <a:effectLst/>
                          <a:latin typeface="Calibri" panose="020F0502020204030204" pitchFamily="34" charset="0"/>
                        </a:rPr>
                        <a:t>Building of new pavilion/Open fixed  Stands that are disability friendly</a:t>
                      </a:r>
                    </a:p>
                  </a:txBody>
                  <a:tcPr marL="4544" marR="4544" marT="4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2032798"/>
                  </a:ext>
                </a:extLst>
              </a:tr>
              <a:tr h="559369">
                <a:tc rowSpan="4">
                  <a:txBody>
                    <a:bodyPr/>
                    <a:lstStyle/>
                    <a:p>
                      <a:pPr algn="ctr" fontAlgn="ctr"/>
                      <a:r>
                        <a:rPr lang="en-ZA" sz="1800" b="0" i="0" u="none" strike="noStrike">
                          <a:solidFill>
                            <a:srgbClr val="000000"/>
                          </a:solidFill>
                          <a:effectLst/>
                          <a:latin typeface="Calibri" panose="020F0502020204030204" pitchFamily="34" charset="0"/>
                        </a:rPr>
                        <a:t>Economic development</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SMME's in Aurora to be identified and a training programme developed.  This include the agricultural programme being implemented</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1377384"/>
                  </a:ext>
                </a:extLst>
              </a:tr>
              <a:tr h="559369">
                <a:tc vMerge="1">
                  <a:txBody>
                    <a:bodyPr/>
                    <a:lstStyle/>
                    <a:p>
                      <a:endParaRPr lang="en-ZA"/>
                    </a:p>
                  </a:txBody>
                  <a:tcPr/>
                </a:tc>
                <a:tc>
                  <a:txBody>
                    <a:bodyPr/>
                    <a:lstStyle/>
                    <a:p>
                      <a:pPr algn="l" fontAlgn="ctr"/>
                      <a:r>
                        <a:rPr lang="en-GB" sz="1800" b="0" i="0" u="none" strike="noStrike" dirty="0">
                          <a:solidFill>
                            <a:srgbClr val="000000"/>
                          </a:solidFill>
                          <a:effectLst/>
                          <a:latin typeface="Calibri" panose="020F0502020204030204" pitchFamily="34" charset="0"/>
                        </a:rPr>
                        <a:t>An agricultural programme is currently being implemented and the number of households that want to participate still needs to be identified.  One of the challenges will be the lack of land to grow produce</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3407083"/>
                  </a:ext>
                </a:extLst>
              </a:tr>
              <a:tr h="281982">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Land must be available for light/service industries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2192980"/>
                  </a:ext>
                </a:extLst>
              </a:tr>
              <a:tr h="559369">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Street map indicating tourist information must be displayed at the entrance of the town.  Currently the only map of Aurora is inside the municipal offices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7477527"/>
                  </a:ext>
                </a:extLst>
              </a:tr>
              <a:tr h="281982">
                <a:tc rowSpan="3">
                  <a:txBody>
                    <a:bodyPr/>
                    <a:lstStyle/>
                    <a:p>
                      <a:pPr algn="ctr" fontAlgn="ctr"/>
                      <a:r>
                        <a:rPr lang="en-ZA" sz="1800" b="0" i="0" u="none" strike="noStrike">
                          <a:solidFill>
                            <a:srgbClr val="000000"/>
                          </a:solidFill>
                          <a:effectLst/>
                          <a:latin typeface="Calibri" panose="020F0502020204030204" pitchFamily="34" charset="0"/>
                        </a:rPr>
                        <a:t>Social Development</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a:solidFill>
                            <a:srgbClr val="000000"/>
                          </a:solidFill>
                          <a:effectLst/>
                          <a:latin typeface="Calibri" panose="020F0502020204030204" pitchFamily="34" charset="0"/>
                        </a:rPr>
                        <a:t>Misuse of drugs at hostel by scholars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1242620"/>
                  </a:ext>
                </a:extLst>
              </a:tr>
              <a:tr h="281982">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Programme for "school drop outs"</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2035749"/>
                  </a:ext>
                </a:extLst>
              </a:tr>
              <a:tr h="313376">
                <a:tc vMerge="1">
                  <a:txBody>
                    <a:bodyPr/>
                    <a:lstStyle/>
                    <a:p>
                      <a:endParaRPr lang="en-ZA"/>
                    </a:p>
                  </a:txBody>
                  <a:tcPr/>
                </a:tc>
                <a:tc>
                  <a:txBody>
                    <a:bodyPr/>
                    <a:lstStyle/>
                    <a:p>
                      <a:pPr algn="l" fontAlgn="ctr"/>
                      <a:r>
                        <a:rPr lang="en-GB" sz="1800" b="0" i="0" u="none" strike="noStrike">
                          <a:solidFill>
                            <a:srgbClr val="000000"/>
                          </a:solidFill>
                          <a:effectLst/>
                          <a:latin typeface="Calibri" panose="020F0502020204030204" pitchFamily="34" charset="0"/>
                        </a:rPr>
                        <a:t>Adult Basic Education classes need to be presented as to increase the literacy levels in the town</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191487"/>
                  </a:ext>
                </a:extLst>
              </a:tr>
              <a:tr h="313376">
                <a:tc>
                  <a:txBody>
                    <a:bodyPr/>
                    <a:lstStyle/>
                    <a:p>
                      <a:pPr algn="ctr" fontAlgn="ctr"/>
                      <a:r>
                        <a:rPr lang="en-ZA" sz="1800" b="0" i="0" u="none" strike="noStrike">
                          <a:solidFill>
                            <a:srgbClr val="000000"/>
                          </a:solidFill>
                          <a:effectLst/>
                          <a:latin typeface="Calibri" panose="020F0502020204030204" pitchFamily="34" charset="0"/>
                        </a:rPr>
                        <a:t>Health</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800" b="0" i="0" u="none" strike="noStrike" dirty="0">
                          <a:solidFill>
                            <a:srgbClr val="000000"/>
                          </a:solidFill>
                          <a:effectLst/>
                          <a:latin typeface="Calibri" panose="020F0502020204030204" pitchFamily="34" charset="0"/>
                        </a:rPr>
                        <a:t>There are currently only clinic days on Wednesdays and more clinic days are required</a:t>
                      </a:r>
                    </a:p>
                  </a:txBody>
                  <a:tcPr marL="4544" marR="4544" marT="4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4566764"/>
                  </a:ext>
                </a:extLst>
              </a:tr>
            </a:tbl>
          </a:graphicData>
        </a:graphic>
      </p:graphicFrame>
    </p:spTree>
    <p:custDataLst>
      <p:tags r:id="rId1"/>
    </p:custDataLst>
    <p:extLst>
      <p:ext uri="{BB962C8B-B14F-4D97-AF65-F5344CB8AC3E}">
        <p14:creationId xmlns:p14="http://schemas.microsoft.com/office/powerpoint/2010/main" val="1849524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3988" y="2312894"/>
            <a:ext cx="7046259" cy="3092824"/>
          </a:xfrm>
          <a:solidFill>
            <a:schemeClr val="accent1">
              <a:lumMod val="75000"/>
            </a:schemeClr>
          </a:solidFill>
        </p:spPr>
        <p:txBody>
          <a:bodyPr>
            <a:normAutofit fontScale="90000"/>
          </a:bodyPr>
          <a:lstStyle/>
          <a:p>
            <a:r>
              <a:rPr lang="en-US" dirty="0" err="1"/>
              <a:t>Stuur</a:t>
            </a:r>
            <a:r>
              <a:rPr lang="en-US" dirty="0"/>
              <a:t> u </a:t>
            </a:r>
            <a:r>
              <a:rPr lang="en-US" dirty="0" err="1"/>
              <a:t>kommentaar</a:t>
            </a:r>
            <a:r>
              <a:rPr lang="en-US" dirty="0"/>
              <a:t> </a:t>
            </a:r>
            <a:r>
              <a:rPr lang="en-US" dirty="0" err="1"/>
              <a:t>na</a:t>
            </a:r>
            <a:r>
              <a:rPr lang="en-US" dirty="0"/>
              <a:t> </a:t>
            </a:r>
            <a:r>
              <a:rPr lang="en-US" dirty="0">
                <a:ln w="0">
                  <a:solidFill>
                    <a:schemeClr val="bg1"/>
                  </a:solidFill>
                </a:ln>
                <a:hlinkClick r:id="rId2">
                  <a:extLst>
                    <a:ext uri="{A12FA001-AC4F-418D-AE19-62706E023703}">
                      <ahyp:hlinkClr xmlns:ahyp="http://schemas.microsoft.com/office/drawing/2018/hyperlinkcolor" val="tx"/>
                    </a:ext>
                  </a:extLst>
                </a:hlinkClick>
              </a:rPr>
              <a:t>sb@bergmun.org.za</a:t>
            </a:r>
            <a:r>
              <a:rPr lang="en-US" dirty="0">
                <a:ln w="0">
                  <a:solidFill>
                    <a:schemeClr val="bg1"/>
                  </a:solidFill>
                </a:ln>
              </a:rPr>
              <a:t> of </a:t>
            </a:r>
            <a:r>
              <a:rPr lang="en-US" u="sng" dirty="0">
                <a:ln w="0">
                  <a:solidFill>
                    <a:schemeClr val="bg1"/>
                  </a:solidFill>
                </a:ln>
              </a:rPr>
              <a:t>cfo@bergmun.org.za</a:t>
            </a:r>
            <a:r>
              <a:rPr lang="en-US" u="sng" dirty="0">
                <a:ln>
                  <a:solidFill>
                    <a:schemeClr val="bg1"/>
                  </a:solidFill>
                </a:ln>
                <a:noFill/>
              </a:rPr>
              <a:t> </a:t>
            </a:r>
            <a:r>
              <a:rPr lang="en-US" dirty="0" err="1"/>
              <a:t>voor</a:t>
            </a:r>
            <a:r>
              <a:rPr lang="en-US" dirty="0"/>
              <a:t> 5 Mei 2022</a:t>
            </a:r>
            <a:endParaRPr lang="en-US" sz="3600" b="1" i="1" dirty="0"/>
          </a:p>
        </p:txBody>
      </p:sp>
      <p:pic>
        <p:nvPicPr>
          <p:cNvPr id="2" name="Picture 1"/>
          <p:cNvPicPr>
            <a:picLocks noChangeAspect="1"/>
          </p:cNvPicPr>
          <p:nvPr/>
        </p:nvPicPr>
        <p:blipFill>
          <a:blip r:embed="rId3"/>
          <a:stretch>
            <a:fillRect/>
          </a:stretch>
        </p:blipFill>
        <p:spPr>
          <a:xfrm>
            <a:off x="8633012" y="94129"/>
            <a:ext cx="1434353" cy="1613647"/>
          </a:xfrm>
          <a:prstGeom prst="rect">
            <a:avLst/>
          </a:prstGeom>
        </p:spPr>
      </p:pic>
      <p:sp>
        <p:nvSpPr>
          <p:cNvPr id="5" name="TextBox 4"/>
          <p:cNvSpPr txBox="1"/>
          <p:nvPr/>
        </p:nvSpPr>
        <p:spPr>
          <a:xfrm>
            <a:off x="2971800" y="551329"/>
            <a:ext cx="54191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srgbClr val="4D3E2F"/>
                </a:solidFill>
                <a:effectLst/>
                <a:uLnTx/>
                <a:uFillTx/>
                <a:latin typeface="Corbel" panose="020B0503020204020204"/>
                <a:ea typeface="+mn-ea"/>
                <a:cs typeface="+mn-cs"/>
              </a:rPr>
              <a:t>ONS DIEN MET TROTS</a:t>
            </a:r>
          </a:p>
        </p:txBody>
      </p:sp>
    </p:spTree>
    <p:extLst>
      <p:ext uri="{BB962C8B-B14F-4D97-AF65-F5344CB8AC3E}">
        <p14:creationId xmlns:p14="http://schemas.microsoft.com/office/powerpoint/2010/main" val="29682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63352" y="1412776"/>
            <a:ext cx="11662043" cy="1152128"/>
          </a:xfrm>
        </p:spPr>
        <p:txBody>
          <a:bodyPr anchor="t">
            <a:noAutofit/>
          </a:bodyPr>
          <a:lstStyle/>
          <a:p>
            <a:pPr algn="ctr">
              <a:lnSpc>
                <a:spcPct val="150000"/>
              </a:lnSpc>
            </a:pPr>
            <a:r>
              <a:rPr lang="en-GB" sz="4000" dirty="0">
                <a:solidFill>
                  <a:schemeClr val="tx1"/>
                </a:solidFill>
              </a:rPr>
              <a:t>MUNICIPALITY  ●  BERGRIVIER  ●  MUNISIPALITEIT</a:t>
            </a:r>
          </a:p>
        </p:txBody>
      </p:sp>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700" b="5700"/>
          <a:stretch>
            <a:fillRect/>
          </a:stretch>
        </p:blipFill>
        <p:spPr>
          <a:xfrm>
            <a:off x="0" y="5013176"/>
            <a:ext cx="2759075" cy="1535113"/>
          </a:xfrm>
        </p:spPr>
      </p:pic>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32" r="1532"/>
          <a:stretch>
            <a:fillRect/>
          </a:stretch>
        </p:blipFill>
        <p:spPr>
          <a:xfrm>
            <a:off x="2759075" y="5013177"/>
            <a:ext cx="2232025" cy="1535112"/>
          </a:xfrm>
        </p:spPr>
      </p:pic>
      <p:pic>
        <p:nvPicPr>
          <p:cNvPr id="19" name="Picture Placeholder 18"/>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3542" b="23542"/>
          <a:stretch>
            <a:fillRect/>
          </a:stretch>
        </p:blipFill>
        <p:spPr>
          <a:xfrm>
            <a:off x="4991100" y="5013176"/>
            <a:ext cx="2141538" cy="1532099"/>
          </a:xfrm>
        </p:spPr>
      </p:pic>
      <p:pic>
        <p:nvPicPr>
          <p:cNvPr id="21" name="Picture Placeholder 20"/>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241" r="5241"/>
          <a:stretch>
            <a:fillRect/>
          </a:stretch>
        </p:blipFill>
        <p:spPr>
          <a:xfrm>
            <a:off x="7132637" y="5013176"/>
            <a:ext cx="2232025" cy="1531937"/>
          </a:xfrm>
        </p:spPr>
      </p:pic>
      <p:pic>
        <p:nvPicPr>
          <p:cNvPr id="20" name="Picture Placeholder 19"/>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9364663" y="5013176"/>
            <a:ext cx="2827336" cy="1531937"/>
          </a:xfrm>
        </p:spPr>
      </p:pic>
      <p:sp>
        <p:nvSpPr>
          <p:cNvPr id="23" name="Subtitle 7"/>
          <p:cNvSpPr txBox="1">
            <a:spLocks/>
          </p:cNvSpPr>
          <p:nvPr/>
        </p:nvSpPr>
        <p:spPr>
          <a:xfrm>
            <a:off x="685384" y="2276872"/>
            <a:ext cx="10945216" cy="1728192"/>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28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pic>
        <p:nvPicPr>
          <p:cNvPr id="2" name="Picture 1"/>
          <p:cNvPicPr>
            <a:picLocks noChangeAspect="1"/>
          </p:cNvPicPr>
          <p:nvPr/>
        </p:nvPicPr>
        <p:blipFill>
          <a:blip r:embed="rId9"/>
          <a:stretch>
            <a:fillRect/>
          </a:stretch>
        </p:blipFill>
        <p:spPr>
          <a:xfrm>
            <a:off x="11111879" y="0"/>
            <a:ext cx="1080120" cy="1400193"/>
          </a:xfrm>
          <a:prstGeom prst="rect">
            <a:avLst/>
          </a:prstGeom>
        </p:spPr>
      </p:pic>
      <p:sp>
        <p:nvSpPr>
          <p:cNvPr id="3" name="Rectangle 2"/>
          <p:cNvSpPr/>
          <p:nvPr/>
        </p:nvSpPr>
        <p:spPr>
          <a:xfrm>
            <a:off x="897924" y="2856274"/>
            <a:ext cx="10466658" cy="104644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100" b="1" i="0" u="none" strike="noStrike" kern="0" cap="none" spc="0" normalizeH="0" baseline="0" noProof="0" dirty="0">
                <a:ln>
                  <a:noFill/>
                </a:ln>
                <a:solidFill>
                  <a:prstClr val="black"/>
                </a:solidFill>
                <a:effectLst/>
                <a:uLnTx/>
                <a:uFillTx/>
                <a:latin typeface="Century Gothic"/>
                <a:ea typeface="+mn-ea"/>
                <a:cs typeface="+mn-cs"/>
              </a:rPr>
              <a:t>DRAFT BUDGET 2022/2023 FINANCIAL 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100" b="1" i="0" u="none" strike="noStrike" kern="0" cap="none" spc="0" normalizeH="0" baseline="0" noProof="0" dirty="0">
                <a:ln>
                  <a:noFill/>
                </a:ln>
                <a:solidFill>
                  <a:prstClr val="black"/>
                </a:solidFill>
                <a:effectLst/>
                <a:uLnTx/>
                <a:uFillTx/>
                <a:latin typeface="Century Gothic"/>
                <a:ea typeface="+mn-ea"/>
                <a:cs typeface="+mn-cs"/>
              </a:rPr>
              <a:t>KONSEPBEGROTING 2022/2023 FINANSIËLE INLIGTING</a:t>
            </a:r>
            <a:endParaRPr kumimoji="0" lang="en-ZA" sz="1800" b="0" i="0" u="none" strike="noStrike" kern="0" cap="none" spc="0" normalizeH="0" baseline="0" noProof="0" dirty="0">
              <a:ln>
                <a:noFill/>
              </a:ln>
              <a:solidFill>
                <a:prstClr val="black"/>
              </a:solidFill>
              <a:effectLst/>
              <a:uLnTx/>
              <a:uFillTx/>
              <a:latin typeface="Century Gothic"/>
              <a:ea typeface="+mn-ea"/>
              <a:cs typeface="+mn-cs"/>
            </a:endParaRPr>
          </a:p>
        </p:txBody>
      </p:sp>
    </p:spTree>
    <p:custDataLst>
      <p:tags r:id="rId1"/>
    </p:custDataLst>
    <p:extLst>
      <p:ext uri="{BB962C8B-B14F-4D97-AF65-F5344CB8AC3E}">
        <p14:creationId xmlns:p14="http://schemas.microsoft.com/office/powerpoint/2010/main" val="95247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700" b="5700"/>
          <a:stretch>
            <a:fillRect/>
          </a:stretch>
        </p:blipFill>
        <p:spPr>
          <a:xfrm>
            <a:off x="0" y="5322887"/>
            <a:ext cx="2759075" cy="1535113"/>
          </a:xfrm>
        </p:spPr>
      </p:pic>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32" r="1532"/>
          <a:stretch>
            <a:fillRect/>
          </a:stretch>
        </p:blipFill>
        <p:spPr>
          <a:xfrm>
            <a:off x="2785969" y="5322888"/>
            <a:ext cx="2232025" cy="1535112"/>
          </a:xfrm>
        </p:spPr>
      </p:pic>
      <p:pic>
        <p:nvPicPr>
          <p:cNvPr id="19" name="Picture Placeholder 18"/>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23542" b="23542"/>
          <a:stretch>
            <a:fillRect/>
          </a:stretch>
        </p:blipFill>
        <p:spPr>
          <a:xfrm>
            <a:off x="4991100" y="5325901"/>
            <a:ext cx="2141538" cy="1532099"/>
          </a:xfrm>
        </p:spPr>
      </p:pic>
      <p:pic>
        <p:nvPicPr>
          <p:cNvPr id="21" name="Picture Placeholder 20"/>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5241" r="5241"/>
          <a:stretch>
            <a:fillRect/>
          </a:stretch>
        </p:blipFill>
        <p:spPr>
          <a:xfrm>
            <a:off x="7132637" y="5326063"/>
            <a:ext cx="2232025" cy="1531937"/>
          </a:xfrm>
        </p:spPr>
      </p:pic>
      <p:pic>
        <p:nvPicPr>
          <p:cNvPr id="20" name="Picture Placeholder 19"/>
          <p:cNvPicPr>
            <a:picLocks noGrp="1" noChangeAspect="1"/>
          </p:cNvPicPr>
          <p:nvPr>
            <p:ph type="pic" sz="quarter" idx="16"/>
          </p:nvPr>
        </p:nvPicPr>
        <p:blipFill>
          <a:blip r:embed="rId8">
            <a:extLst>
              <a:ext uri="{28A0092B-C50C-407E-A947-70E740481C1C}">
                <a14:useLocalDpi xmlns:a14="http://schemas.microsoft.com/office/drawing/2010/main" val="0"/>
              </a:ext>
            </a:extLst>
          </a:blip>
          <a:stretch>
            <a:fillRect/>
          </a:stretch>
        </p:blipFill>
        <p:spPr>
          <a:xfrm>
            <a:off x="9364664" y="5326063"/>
            <a:ext cx="2827336" cy="1531937"/>
          </a:xfrm>
        </p:spPr>
      </p:pic>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2" name="Rectangle 1"/>
          <p:cNvSpPr/>
          <p:nvPr/>
        </p:nvSpPr>
        <p:spPr>
          <a:xfrm>
            <a:off x="1978604" y="264331"/>
            <a:ext cx="845128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ALGEMENE OORSIG VAN MUNISIPALE FINANSIES</a:t>
            </a:r>
          </a:p>
        </p:txBody>
      </p:sp>
      <p:graphicFrame>
        <p:nvGraphicFramePr>
          <p:cNvPr id="3" name="Table 3">
            <a:extLst>
              <a:ext uri="{FF2B5EF4-FFF2-40B4-BE49-F238E27FC236}">
                <a16:creationId xmlns:a16="http://schemas.microsoft.com/office/drawing/2014/main" id="{013A9651-EEA7-461F-997B-293B1406B88A}"/>
              </a:ext>
            </a:extLst>
          </p:cNvPr>
          <p:cNvGraphicFramePr>
            <a:graphicFrameLocks noGrp="1"/>
          </p:cNvGraphicFramePr>
          <p:nvPr>
            <p:extLst>
              <p:ext uri="{D42A27DB-BD31-4B8C-83A1-F6EECF244321}">
                <p14:modId xmlns:p14="http://schemas.microsoft.com/office/powerpoint/2010/main" val="3805787945"/>
              </p:ext>
            </p:extLst>
          </p:nvPr>
        </p:nvGraphicFramePr>
        <p:xfrm>
          <a:off x="515637" y="1194486"/>
          <a:ext cx="11210924" cy="3671116"/>
        </p:xfrm>
        <a:graphic>
          <a:graphicData uri="http://schemas.openxmlformats.org/drawingml/2006/table">
            <a:tbl>
              <a:tblPr firstRow="1" bandRow="1">
                <a:tableStyleId>{5C22544A-7EE6-4342-B048-85BDC9FD1C3A}</a:tableStyleId>
              </a:tblPr>
              <a:tblGrid>
                <a:gridCol w="2400558">
                  <a:extLst>
                    <a:ext uri="{9D8B030D-6E8A-4147-A177-3AD203B41FA5}">
                      <a16:colId xmlns:a16="http://schemas.microsoft.com/office/drawing/2014/main" val="858454169"/>
                    </a:ext>
                  </a:extLst>
                </a:gridCol>
                <a:gridCol w="2957383">
                  <a:extLst>
                    <a:ext uri="{9D8B030D-6E8A-4147-A177-3AD203B41FA5}">
                      <a16:colId xmlns:a16="http://schemas.microsoft.com/office/drawing/2014/main" val="20001"/>
                    </a:ext>
                  </a:extLst>
                </a:gridCol>
                <a:gridCol w="3050252">
                  <a:extLst>
                    <a:ext uri="{9D8B030D-6E8A-4147-A177-3AD203B41FA5}">
                      <a16:colId xmlns:a16="http://schemas.microsoft.com/office/drawing/2014/main" val="4215171624"/>
                    </a:ext>
                  </a:extLst>
                </a:gridCol>
                <a:gridCol w="2802731">
                  <a:extLst>
                    <a:ext uri="{9D8B030D-6E8A-4147-A177-3AD203B41FA5}">
                      <a16:colId xmlns:a16="http://schemas.microsoft.com/office/drawing/2014/main" val="2846562851"/>
                    </a:ext>
                  </a:extLst>
                </a:gridCol>
              </a:tblGrid>
              <a:tr h="806973">
                <a:tc>
                  <a:txBody>
                    <a:bodyPr/>
                    <a:lstStyle/>
                    <a:p>
                      <a:pPr algn="ctr"/>
                      <a:endParaRPr lang="en-ZA" sz="3600" dirty="0">
                        <a:latin typeface="Calibri" panose="020F0502020204030204" pitchFamily="34" charset="0"/>
                        <a:cs typeface="Calibri" panose="020F0502020204030204" pitchFamily="34" charset="0"/>
                      </a:endParaRPr>
                    </a:p>
                  </a:txBody>
                  <a:tcPr anchor="ctr"/>
                </a:tc>
                <a:tc>
                  <a:txBody>
                    <a:bodyPr/>
                    <a:lstStyle/>
                    <a:p>
                      <a:pPr algn="ctr"/>
                      <a:r>
                        <a:rPr lang="en-ZA" sz="3600" dirty="0">
                          <a:latin typeface="Calibri" panose="020F0502020204030204" pitchFamily="34" charset="0"/>
                          <a:cs typeface="Calibri" panose="020F0502020204030204" pitchFamily="34" charset="0"/>
                        </a:rPr>
                        <a:t>INKOMSTE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b="1" kern="1200" dirty="0">
                          <a:solidFill>
                            <a:schemeClr val="lt1"/>
                          </a:solidFill>
                          <a:latin typeface="Calibri" panose="020F0502020204030204" pitchFamily="34" charset="0"/>
                          <a:ea typeface="+mn-ea"/>
                          <a:cs typeface="Calibri" panose="020F0502020204030204" pitchFamily="34" charset="0"/>
                        </a:rPr>
                        <a:t>UITGAWE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3600" b="1" kern="1200" dirty="0">
                          <a:solidFill>
                            <a:schemeClr val="lt1"/>
                          </a:solidFill>
                          <a:latin typeface="Calibri" panose="020F0502020204030204" pitchFamily="34" charset="0"/>
                          <a:ea typeface="+mn-ea"/>
                          <a:cs typeface="Calibri" panose="020F0502020204030204" pitchFamily="34" charset="0"/>
                        </a:rPr>
                        <a:t>SURPLUS/ (TEKORT)</a:t>
                      </a:r>
                    </a:p>
                  </a:txBody>
                  <a:tcPr anchor="ctr"/>
                </a:tc>
                <a:extLst>
                  <a:ext uri="{0D108BD9-81ED-4DB2-BD59-A6C34878D82A}">
                    <a16:rowId xmlns:a16="http://schemas.microsoft.com/office/drawing/2014/main" val="3062358124"/>
                  </a:ext>
                </a:extLst>
              </a:tr>
              <a:tr h="1293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dirty="0" err="1">
                          <a:latin typeface="Calibri" panose="020F0502020204030204" pitchFamily="34" charset="0"/>
                          <a:cs typeface="Calibri" panose="020F0502020204030204" pitchFamily="34" charset="0"/>
                        </a:rPr>
                        <a:t>Kapitaal</a:t>
                      </a:r>
                      <a:r>
                        <a:rPr lang="en-ZA" sz="3600" dirty="0">
                          <a:latin typeface="Calibri" panose="020F0502020204030204" pitchFamily="34" charset="0"/>
                          <a:cs typeface="Calibri" panose="020F0502020204030204" pitchFamily="34" charset="0"/>
                        </a:rPr>
                        <a:t> -</a:t>
                      </a:r>
                      <a:r>
                        <a:rPr lang="en-ZA" sz="3600" dirty="0" err="1">
                          <a:latin typeface="Calibri" panose="020F0502020204030204" pitchFamily="34" charset="0"/>
                          <a:cs typeface="Calibri" panose="020F0502020204030204" pitchFamily="34" charset="0"/>
                        </a:rPr>
                        <a:t>begroting</a:t>
                      </a:r>
                      <a:endParaRPr lang="en-ZA" sz="3600" dirty="0">
                        <a:solidFill>
                          <a:schemeClr val="tx1"/>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  74,967,566 </a:t>
                      </a:r>
                      <a:endParaRPr lang="en-ZA" sz="3200" dirty="0">
                        <a:solidFill>
                          <a:schemeClr val="tx1"/>
                        </a:solidFill>
                        <a:latin typeface="Calibri" panose="020F0502020204030204" pitchFamily="34" charset="0"/>
                        <a:cs typeface="Calibri" panose="020F0502020204030204" pitchFamily="34" charset="0"/>
                      </a:endParaRPr>
                    </a:p>
                    <a:p>
                      <a:endParaRPr lang="en-ZA" sz="3200" dirty="0">
                        <a:solidFill>
                          <a:schemeClr val="tx1"/>
                        </a:solidFill>
                        <a:latin typeface="Calibri" panose="020F0502020204030204" pitchFamily="34" charset="0"/>
                        <a:cs typeface="Calibri" panose="020F0502020204030204" pitchFamily="34" charset="0"/>
                      </a:endParaRPr>
                    </a:p>
                  </a:txBody>
                  <a:tcPr/>
                </a:tc>
                <a:tc>
                  <a:txBody>
                    <a:bodyPr/>
                    <a:lstStyle/>
                    <a:p>
                      <a:r>
                        <a:rPr kumimoji="0" lang="en-ZA"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  74,967,566 </a:t>
                      </a:r>
                      <a:endParaRPr lang="en-ZA" sz="320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en-ZA" sz="36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990636682"/>
                  </a:ext>
                </a:extLst>
              </a:tr>
              <a:tr h="1168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3600" dirty="0" err="1">
                          <a:latin typeface="Calibri" panose="020F0502020204030204" pitchFamily="34" charset="0"/>
                          <a:cs typeface="Calibri" panose="020F0502020204030204" pitchFamily="34" charset="0"/>
                        </a:rPr>
                        <a:t>Bedryfs-begroting</a:t>
                      </a:r>
                      <a:endParaRPr lang="en-ZA" sz="3600" dirty="0">
                        <a:solidFill>
                          <a:schemeClr val="tx1"/>
                        </a:solidFill>
                        <a:latin typeface="Calibri" panose="020F0502020204030204" pitchFamily="34" charset="0"/>
                        <a:cs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  478,751,099 </a:t>
                      </a:r>
                      <a:endParaRPr lang="en-ZA" sz="3200" dirty="0">
                        <a:solidFill>
                          <a:schemeClr val="tx1"/>
                        </a:solidFill>
                        <a:latin typeface="Calibri" panose="020F0502020204030204" pitchFamily="34" charset="0"/>
                        <a:cs typeface="Calibri" panose="020F0502020204030204" pitchFamily="34" charset="0"/>
                      </a:endParaRPr>
                    </a:p>
                    <a:p>
                      <a:endParaRPr lang="en-ZA" sz="3200" dirty="0">
                        <a:solidFill>
                          <a:schemeClr val="tx1"/>
                        </a:solidFill>
                        <a:latin typeface="Calibri" panose="020F0502020204030204" pitchFamily="34" charset="0"/>
                        <a:cs typeface="Calibri" panose="020F0502020204030204" pitchFamily="34" charset="0"/>
                      </a:endParaRPr>
                    </a:p>
                  </a:txBody>
                  <a:tcPr/>
                </a:tc>
                <a:tc>
                  <a:txBody>
                    <a:bodyPr/>
                    <a:lstStyle/>
                    <a:p>
                      <a:r>
                        <a:rPr kumimoji="0" lang="en-ZA"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  493,616,273 </a:t>
                      </a:r>
                      <a:endParaRPr lang="en-ZA" sz="3200" dirty="0">
                        <a:solidFill>
                          <a:schemeClr val="tx1"/>
                        </a:solidFill>
                        <a:latin typeface="Calibri" panose="020F0502020204030204" pitchFamily="34" charset="0"/>
                        <a:cs typeface="Calibri" panose="020F0502020204030204" pitchFamily="34" charset="0"/>
                      </a:endParaRPr>
                    </a:p>
                  </a:txBody>
                  <a:tcPr/>
                </a:tc>
                <a:tc>
                  <a:txBody>
                    <a:bodyPr/>
                    <a:lstStyle/>
                    <a:p>
                      <a:r>
                        <a:rPr lang="en-ZA" sz="3200" b="1" dirty="0">
                          <a:latin typeface="Calibri" panose="020F0502020204030204" pitchFamily="34" charset="0"/>
                          <a:cs typeface="Calibri" panose="020F0502020204030204" pitchFamily="34" charset="0"/>
                        </a:rPr>
                        <a:t>(R</a:t>
                      </a:r>
                      <a:r>
                        <a:rPr lang="en-ZA" sz="3200" b="1" baseline="0" dirty="0">
                          <a:latin typeface="Calibri" panose="020F0502020204030204" pitchFamily="34" charset="0"/>
                          <a:cs typeface="Calibri" panose="020F0502020204030204" pitchFamily="34" charset="0"/>
                        </a:rPr>
                        <a:t> 14,865,173)</a:t>
                      </a:r>
                      <a:endParaRPr lang="en-ZA" sz="32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28865443"/>
                  </a:ext>
                </a:extLst>
              </a:tr>
            </a:tbl>
          </a:graphicData>
        </a:graphic>
      </p:graphicFrame>
    </p:spTree>
    <p:custDataLst>
      <p:tags r:id="rId1"/>
    </p:custDataLst>
    <p:extLst>
      <p:ext uri="{BB962C8B-B14F-4D97-AF65-F5344CB8AC3E}">
        <p14:creationId xmlns:p14="http://schemas.microsoft.com/office/powerpoint/2010/main" val="38224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68662440-CCD5-4F30-AEFE-556DCBA57ED9}"/>
              </a:ext>
            </a:extLst>
          </p:cNvPr>
          <p:cNvGraphicFramePr>
            <a:graphicFrameLocks noGrp="1"/>
          </p:cNvGraphicFramePr>
          <p:nvPr>
            <p:extLst>
              <p:ext uri="{D42A27DB-BD31-4B8C-83A1-F6EECF244321}">
                <p14:modId xmlns:p14="http://schemas.microsoft.com/office/powerpoint/2010/main" val="3224437171"/>
              </p:ext>
            </p:extLst>
          </p:nvPr>
        </p:nvGraphicFramePr>
        <p:xfrm>
          <a:off x="1544320" y="213360"/>
          <a:ext cx="9723119" cy="6421129"/>
        </p:xfrm>
        <a:graphic>
          <a:graphicData uri="http://schemas.openxmlformats.org/drawingml/2006/table">
            <a:tbl>
              <a:tblPr firstRow="1" bandRow="1">
                <a:tableStyleId>{5C22544A-7EE6-4342-B048-85BDC9FD1C3A}</a:tableStyleId>
              </a:tblPr>
              <a:tblGrid>
                <a:gridCol w="6259576">
                  <a:extLst>
                    <a:ext uri="{9D8B030D-6E8A-4147-A177-3AD203B41FA5}">
                      <a16:colId xmlns:a16="http://schemas.microsoft.com/office/drawing/2014/main" val="1288111138"/>
                    </a:ext>
                  </a:extLst>
                </a:gridCol>
                <a:gridCol w="2043706">
                  <a:extLst>
                    <a:ext uri="{9D8B030D-6E8A-4147-A177-3AD203B41FA5}">
                      <a16:colId xmlns:a16="http://schemas.microsoft.com/office/drawing/2014/main" val="2720098876"/>
                    </a:ext>
                  </a:extLst>
                </a:gridCol>
                <a:gridCol w="1419837">
                  <a:extLst>
                    <a:ext uri="{9D8B030D-6E8A-4147-A177-3AD203B41FA5}">
                      <a16:colId xmlns:a16="http://schemas.microsoft.com/office/drawing/2014/main" val="1885895160"/>
                    </a:ext>
                  </a:extLst>
                </a:gridCol>
              </a:tblGrid>
              <a:tr h="58373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TOTALE KAPITAALBESTEDING: R  74,967,566 </a:t>
                      </a:r>
                      <a:endParaRPr lang="en-ZA" sz="2800" dirty="0">
                        <a:latin typeface="Calibri" panose="020F0502020204030204" pitchFamily="34" charset="0"/>
                        <a:cs typeface="Calibri" panose="020F0502020204030204" pitchFamily="34" charset="0"/>
                      </a:endParaRPr>
                    </a:p>
                  </a:txBody>
                  <a:tcPr anchor="ctr"/>
                </a:tc>
                <a:tc hMerge="1">
                  <a:txBody>
                    <a:bodyPr/>
                    <a:lstStyle/>
                    <a:p>
                      <a:endParaRPr lang="en-ZA" sz="2400" dirty="0">
                        <a:latin typeface="Calibri" panose="020F0502020204030204" pitchFamily="34" charset="0"/>
                        <a:cs typeface="Calibri" panose="020F0502020204030204" pitchFamily="34" charset="0"/>
                      </a:endParaRPr>
                    </a:p>
                  </a:txBody>
                  <a:tcPr/>
                </a:tc>
                <a:tc hMerge="1">
                  <a:txBody>
                    <a:bodyPr/>
                    <a:lstStyle/>
                    <a:p>
                      <a:endParaRPr lang="en-ZA"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9839967"/>
                  </a:ext>
                </a:extLst>
              </a:tr>
              <a:tr h="583739">
                <a:tc>
                  <a:txBody>
                    <a:bodyPr/>
                    <a:lstStyle/>
                    <a:p>
                      <a:r>
                        <a:rPr lang="en-ZA" sz="2800" dirty="0" err="1">
                          <a:latin typeface="Calibri" panose="020F0502020204030204" pitchFamily="34" charset="0"/>
                          <a:cs typeface="Calibri" panose="020F0502020204030204" pitchFamily="34" charset="0"/>
                        </a:rPr>
                        <a:t>Infrastruktuur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vir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watervoorsiening</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21 470 435</a:t>
                      </a:r>
                    </a:p>
                  </a:txBody>
                  <a:tcPr/>
                </a:tc>
                <a:tc>
                  <a:txBody>
                    <a:bodyPr/>
                    <a:lstStyle/>
                    <a:p>
                      <a:pPr algn="r"/>
                      <a:r>
                        <a:rPr lang="en-ZA" sz="2800" dirty="0">
                          <a:latin typeface="Calibri" panose="020F0502020204030204" pitchFamily="34" charset="0"/>
                          <a:cs typeface="Calibri" panose="020F0502020204030204" pitchFamily="34" charset="0"/>
                        </a:rPr>
                        <a:t>28 %</a:t>
                      </a:r>
                    </a:p>
                  </a:txBody>
                  <a:tcPr/>
                </a:tc>
                <a:extLst>
                  <a:ext uri="{0D108BD9-81ED-4DB2-BD59-A6C34878D82A}">
                    <a16:rowId xmlns:a16="http://schemas.microsoft.com/office/drawing/2014/main" val="2514817115"/>
                  </a:ext>
                </a:extLst>
              </a:tr>
              <a:tr h="583739">
                <a:tc>
                  <a:txBody>
                    <a:bodyPr/>
                    <a:lstStyle/>
                    <a:p>
                      <a:r>
                        <a:rPr lang="en-ZA" sz="2800" dirty="0" err="1">
                          <a:latin typeface="Calibri" panose="020F0502020204030204" pitchFamily="34" charset="0"/>
                          <a:cs typeface="Calibri" panose="020F0502020204030204" pitchFamily="34" charset="0"/>
                        </a:rPr>
                        <a:t>Infrastruktuur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Riolering</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9 710 053</a:t>
                      </a:r>
                    </a:p>
                  </a:txBody>
                  <a:tcPr/>
                </a:tc>
                <a:tc>
                  <a:txBody>
                    <a:bodyPr/>
                    <a:lstStyle/>
                    <a:p>
                      <a:pPr algn="r"/>
                      <a:r>
                        <a:rPr lang="en-ZA" sz="2800" dirty="0">
                          <a:latin typeface="Calibri" panose="020F0502020204030204" pitchFamily="34" charset="0"/>
                          <a:cs typeface="Calibri" panose="020F0502020204030204" pitchFamily="34" charset="0"/>
                        </a:rPr>
                        <a:t>13 %</a:t>
                      </a:r>
                    </a:p>
                  </a:txBody>
                  <a:tcPr/>
                </a:tc>
                <a:extLst>
                  <a:ext uri="{0D108BD9-81ED-4DB2-BD59-A6C34878D82A}">
                    <a16:rowId xmlns:a16="http://schemas.microsoft.com/office/drawing/2014/main" val="40930390"/>
                  </a:ext>
                </a:extLst>
              </a:tr>
              <a:tr h="583739">
                <a:tc>
                  <a:txBody>
                    <a:bodyPr/>
                    <a:lstStyle/>
                    <a:p>
                      <a:r>
                        <a:rPr lang="en-ZA" sz="2800" dirty="0" err="1">
                          <a:latin typeface="Calibri" panose="020F0502020204030204" pitchFamily="34" charset="0"/>
                          <a:cs typeface="Calibri" panose="020F0502020204030204" pitchFamily="34" charset="0"/>
                        </a:rPr>
                        <a:t>Infrastruktuur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Paaie</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en</a:t>
                      </a:r>
                      <a:r>
                        <a:rPr lang="en-ZA" sz="2800" dirty="0">
                          <a:latin typeface="Calibri" panose="020F0502020204030204" pitchFamily="34" charset="0"/>
                          <a:cs typeface="Calibri" panose="020F0502020204030204" pitchFamily="34" charset="0"/>
                        </a:rPr>
                        <a:t> stormwater</a:t>
                      </a:r>
                    </a:p>
                  </a:txBody>
                  <a:tcPr/>
                </a:tc>
                <a:tc>
                  <a:txBody>
                    <a:bodyPr/>
                    <a:lstStyle/>
                    <a:p>
                      <a:pPr algn="r"/>
                      <a:r>
                        <a:rPr lang="en-ZA" sz="2800" dirty="0">
                          <a:latin typeface="Calibri" panose="020F0502020204030204" pitchFamily="34" charset="0"/>
                          <a:cs typeface="Calibri" panose="020F0502020204030204" pitchFamily="34" charset="0"/>
                        </a:rPr>
                        <a:t>9 035 078</a:t>
                      </a:r>
                    </a:p>
                  </a:txBody>
                  <a:tcPr/>
                </a:tc>
                <a:tc>
                  <a:txBody>
                    <a:bodyPr/>
                    <a:lstStyle/>
                    <a:p>
                      <a:pPr algn="r"/>
                      <a:r>
                        <a:rPr lang="en-ZA" sz="2800" dirty="0">
                          <a:latin typeface="Calibri" panose="020F0502020204030204" pitchFamily="34" charset="0"/>
                          <a:cs typeface="Calibri" panose="020F0502020204030204" pitchFamily="34" charset="0"/>
                        </a:rPr>
                        <a:t>12 %</a:t>
                      </a:r>
                    </a:p>
                  </a:txBody>
                  <a:tcPr/>
                </a:tc>
                <a:extLst>
                  <a:ext uri="{0D108BD9-81ED-4DB2-BD59-A6C34878D82A}">
                    <a16:rowId xmlns:a16="http://schemas.microsoft.com/office/drawing/2014/main" val="1577220899"/>
                  </a:ext>
                </a:extLst>
              </a:tr>
              <a:tr h="583739">
                <a:tc>
                  <a:txBody>
                    <a:bodyPr/>
                    <a:lstStyle/>
                    <a:p>
                      <a:r>
                        <a:rPr lang="en-ZA" sz="2800" dirty="0">
                          <a:latin typeface="Calibri" panose="020F0502020204030204" pitchFamily="34" charset="0"/>
                          <a:cs typeface="Calibri" panose="020F0502020204030204" pitchFamily="34" charset="0"/>
                        </a:rPr>
                        <a:t>Sport </a:t>
                      </a:r>
                      <a:r>
                        <a:rPr lang="en-ZA" sz="2800" dirty="0" err="1">
                          <a:latin typeface="Calibri" panose="020F0502020204030204" pitchFamily="34" charset="0"/>
                          <a:cs typeface="Calibri" panose="020F0502020204030204" pitchFamily="34" charset="0"/>
                        </a:rPr>
                        <a:t>en</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Ontspanning</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8 105 000</a:t>
                      </a:r>
                    </a:p>
                  </a:txBody>
                  <a:tcPr/>
                </a:tc>
                <a:tc>
                  <a:txBody>
                    <a:bodyPr/>
                    <a:lstStyle/>
                    <a:p>
                      <a:pPr algn="r"/>
                      <a:r>
                        <a:rPr lang="en-ZA" sz="2800" dirty="0">
                          <a:latin typeface="Calibri" panose="020F0502020204030204" pitchFamily="34" charset="0"/>
                          <a:cs typeface="Calibri" panose="020F0502020204030204" pitchFamily="34" charset="0"/>
                        </a:rPr>
                        <a:t>11 %</a:t>
                      </a:r>
                    </a:p>
                  </a:txBody>
                  <a:tcPr/>
                </a:tc>
                <a:extLst>
                  <a:ext uri="{0D108BD9-81ED-4DB2-BD59-A6C34878D82A}">
                    <a16:rowId xmlns:a16="http://schemas.microsoft.com/office/drawing/2014/main" val="1559333681"/>
                  </a:ext>
                </a:extLst>
              </a:tr>
              <a:tr h="583739">
                <a:tc>
                  <a:txBody>
                    <a:bodyPr/>
                    <a:lstStyle/>
                    <a:p>
                      <a:r>
                        <a:rPr lang="en-ZA" sz="2800" dirty="0" err="1">
                          <a:latin typeface="Calibri" panose="020F0502020204030204" pitchFamily="34" charset="0"/>
                          <a:cs typeface="Calibri" panose="020F0502020204030204" pitchFamily="34" charset="0"/>
                        </a:rPr>
                        <a:t>Vervoerbates</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7 310 000</a:t>
                      </a:r>
                    </a:p>
                  </a:txBody>
                  <a:tcPr/>
                </a:tc>
                <a:tc>
                  <a:txBody>
                    <a:bodyPr/>
                    <a:lstStyle/>
                    <a:p>
                      <a:pPr algn="r"/>
                      <a:r>
                        <a:rPr lang="en-ZA" sz="2800" dirty="0">
                          <a:latin typeface="Calibri" panose="020F0502020204030204" pitchFamily="34" charset="0"/>
                          <a:cs typeface="Calibri" panose="020F0502020204030204" pitchFamily="34" charset="0"/>
                        </a:rPr>
                        <a:t>10 %</a:t>
                      </a:r>
                    </a:p>
                  </a:txBody>
                  <a:tcPr/>
                </a:tc>
                <a:extLst>
                  <a:ext uri="{0D108BD9-81ED-4DB2-BD59-A6C34878D82A}">
                    <a16:rowId xmlns:a16="http://schemas.microsoft.com/office/drawing/2014/main" val="3262559454"/>
                  </a:ext>
                </a:extLst>
              </a:tr>
              <a:tr h="583739">
                <a:tc>
                  <a:txBody>
                    <a:bodyPr/>
                    <a:lstStyle/>
                    <a:p>
                      <a:r>
                        <a:rPr lang="en-ZA" sz="2800" dirty="0" err="1">
                          <a:latin typeface="Calibri" panose="020F0502020204030204" pitchFamily="34" charset="0"/>
                          <a:cs typeface="Calibri" panose="020F0502020204030204" pitchFamily="34" charset="0"/>
                        </a:rPr>
                        <a:t>Infrastruktuur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Elektrisiteit</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6 120 000</a:t>
                      </a:r>
                    </a:p>
                  </a:txBody>
                  <a:tcPr/>
                </a:tc>
                <a:tc>
                  <a:txBody>
                    <a:bodyPr/>
                    <a:lstStyle/>
                    <a:p>
                      <a:pPr algn="r"/>
                      <a:r>
                        <a:rPr lang="en-ZA" sz="2800" dirty="0">
                          <a:latin typeface="Calibri" panose="020F0502020204030204" pitchFamily="34" charset="0"/>
                          <a:cs typeface="Calibri" panose="020F0502020204030204" pitchFamily="34" charset="0"/>
                        </a:rPr>
                        <a:t>8 %</a:t>
                      </a:r>
                    </a:p>
                  </a:txBody>
                  <a:tcPr/>
                </a:tc>
                <a:extLst>
                  <a:ext uri="{0D108BD9-81ED-4DB2-BD59-A6C34878D82A}">
                    <a16:rowId xmlns:a16="http://schemas.microsoft.com/office/drawing/2014/main" val="1923005088"/>
                  </a:ext>
                </a:extLst>
              </a:tr>
              <a:tr h="583739">
                <a:tc>
                  <a:txBody>
                    <a:bodyPr/>
                    <a:lstStyle/>
                    <a:p>
                      <a:r>
                        <a:rPr lang="en-ZA" sz="2800" dirty="0" err="1">
                          <a:latin typeface="Calibri" panose="020F0502020204030204" pitchFamily="34" charset="0"/>
                          <a:cs typeface="Calibri" panose="020F0502020204030204" pitchFamily="34" charset="0"/>
                        </a:rPr>
                        <a:t>Kantoormeubels</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en</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toerusting</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6 302 000</a:t>
                      </a:r>
                    </a:p>
                  </a:txBody>
                  <a:tcPr/>
                </a:tc>
                <a:tc>
                  <a:txBody>
                    <a:bodyPr/>
                    <a:lstStyle/>
                    <a:p>
                      <a:pPr algn="r"/>
                      <a:r>
                        <a:rPr lang="en-ZA" sz="2800" dirty="0">
                          <a:latin typeface="Calibri" panose="020F0502020204030204" pitchFamily="34" charset="0"/>
                          <a:cs typeface="Calibri" panose="020F0502020204030204" pitchFamily="34" charset="0"/>
                        </a:rPr>
                        <a:t>8 %</a:t>
                      </a:r>
                    </a:p>
                  </a:txBody>
                  <a:tcPr/>
                </a:tc>
                <a:extLst>
                  <a:ext uri="{0D108BD9-81ED-4DB2-BD59-A6C34878D82A}">
                    <a16:rowId xmlns:a16="http://schemas.microsoft.com/office/drawing/2014/main" val="2152609324"/>
                  </a:ext>
                </a:extLst>
              </a:tr>
              <a:tr h="583739">
                <a:tc>
                  <a:txBody>
                    <a:bodyPr/>
                    <a:lstStyle/>
                    <a:p>
                      <a:r>
                        <a:rPr lang="en-ZA" sz="2800" dirty="0" err="1">
                          <a:latin typeface="Calibri" panose="020F0502020204030204" pitchFamily="34" charset="0"/>
                          <a:cs typeface="Calibri" panose="020F0502020204030204" pitchFamily="34" charset="0"/>
                        </a:rPr>
                        <a:t>Geboue</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en</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fasiliteite</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4 280 000</a:t>
                      </a:r>
                    </a:p>
                  </a:txBody>
                  <a:tcPr/>
                </a:tc>
                <a:tc>
                  <a:txBody>
                    <a:bodyPr/>
                    <a:lstStyle/>
                    <a:p>
                      <a:pPr algn="r"/>
                      <a:r>
                        <a:rPr lang="en-ZA" sz="2800" dirty="0">
                          <a:latin typeface="Calibri" panose="020F0502020204030204" pitchFamily="34" charset="0"/>
                          <a:cs typeface="Calibri" panose="020F0502020204030204" pitchFamily="34" charset="0"/>
                        </a:rPr>
                        <a:t>6 %</a:t>
                      </a:r>
                    </a:p>
                  </a:txBody>
                  <a:tcPr/>
                </a:tc>
                <a:extLst>
                  <a:ext uri="{0D108BD9-81ED-4DB2-BD59-A6C34878D82A}">
                    <a16:rowId xmlns:a16="http://schemas.microsoft.com/office/drawing/2014/main" val="3978018950"/>
                  </a:ext>
                </a:extLst>
              </a:tr>
              <a:tr h="583739">
                <a:tc>
                  <a:txBody>
                    <a:bodyPr/>
                    <a:lstStyle/>
                    <a:p>
                      <a:r>
                        <a:rPr lang="en-ZA" sz="2800" dirty="0" err="1">
                          <a:latin typeface="Calibri" panose="020F0502020204030204" pitchFamily="34" charset="0"/>
                          <a:cs typeface="Calibri" panose="020F0502020204030204" pitchFamily="34" charset="0"/>
                        </a:rPr>
                        <a:t>Gemeenskap</a:t>
                      </a:r>
                      <a:r>
                        <a:rPr lang="en-ZA" sz="2800" dirty="0">
                          <a:latin typeface="Calibri" panose="020F0502020204030204" pitchFamily="34" charset="0"/>
                          <a:cs typeface="Calibri" panose="020F0502020204030204" pitchFamily="34" charset="0"/>
                        </a:rPr>
                        <a:t>/</a:t>
                      </a:r>
                      <a:r>
                        <a:rPr lang="en-ZA" sz="2800" dirty="0" err="1">
                          <a:latin typeface="Calibri" panose="020F0502020204030204" pitchFamily="34" charset="0"/>
                          <a:cs typeface="Calibri" panose="020F0502020204030204" pitchFamily="34" charset="0"/>
                        </a:rPr>
                        <a:t>Sosiale</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fasiliteite</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2 015 000</a:t>
                      </a:r>
                    </a:p>
                  </a:txBody>
                  <a:tcPr/>
                </a:tc>
                <a:tc>
                  <a:txBody>
                    <a:bodyPr/>
                    <a:lstStyle/>
                    <a:p>
                      <a:pPr algn="r"/>
                      <a:r>
                        <a:rPr lang="en-ZA" sz="2800" dirty="0">
                          <a:latin typeface="Calibri" panose="020F0502020204030204" pitchFamily="34" charset="0"/>
                          <a:cs typeface="Calibri" panose="020F0502020204030204" pitchFamily="34" charset="0"/>
                        </a:rPr>
                        <a:t>3 %</a:t>
                      </a:r>
                    </a:p>
                  </a:txBody>
                  <a:tcPr/>
                </a:tc>
                <a:extLst>
                  <a:ext uri="{0D108BD9-81ED-4DB2-BD59-A6C34878D82A}">
                    <a16:rowId xmlns:a16="http://schemas.microsoft.com/office/drawing/2014/main" val="2865508493"/>
                  </a:ext>
                </a:extLst>
              </a:tr>
              <a:tr h="583739">
                <a:tc>
                  <a:txBody>
                    <a:bodyPr/>
                    <a:lstStyle/>
                    <a:p>
                      <a:r>
                        <a:rPr lang="en-ZA" sz="2800" dirty="0" err="1">
                          <a:latin typeface="Calibri" panose="020F0502020204030204" pitchFamily="34" charset="0"/>
                          <a:cs typeface="Calibri" panose="020F0502020204030204" pitchFamily="34" charset="0"/>
                        </a:rPr>
                        <a:t>Infrastruktuur</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Vaste</a:t>
                      </a:r>
                      <a:r>
                        <a:rPr lang="en-ZA" sz="2800" dirty="0">
                          <a:latin typeface="Calibri" panose="020F0502020204030204" pitchFamily="34" charset="0"/>
                          <a:cs typeface="Calibri" panose="020F0502020204030204" pitchFamily="34" charset="0"/>
                        </a:rPr>
                        <a:t> </a:t>
                      </a:r>
                      <a:r>
                        <a:rPr lang="en-ZA" sz="2800" dirty="0" err="1">
                          <a:latin typeface="Calibri" panose="020F0502020204030204" pitchFamily="34" charset="0"/>
                          <a:cs typeface="Calibri" panose="020F0502020204030204" pitchFamily="34" charset="0"/>
                        </a:rPr>
                        <a:t>afval</a:t>
                      </a:r>
                      <a:endParaRPr lang="en-ZA" sz="2800" dirty="0">
                        <a:latin typeface="Calibri" panose="020F0502020204030204" pitchFamily="34" charset="0"/>
                        <a:cs typeface="Calibri" panose="020F0502020204030204" pitchFamily="34" charset="0"/>
                      </a:endParaRPr>
                    </a:p>
                  </a:txBody>
                  <a:tcPr/>
                </a:tc>
                <a:tc>
                  <a:txBody>
                    <a:bodyPr/>
                    <a:lstStyle/>
                    <a:p>
                      <a:pPr algn="r"/>
                      <a:r>
                        <a:rPr lang="en-ZA" sz="2800" dirty="0">
                          <a:latin typeface="Calibri" panose="020F0502020204030204" pitchFamily="34" charset="0"/>
                          <a:cs typeface="Calibri" panose="020F0502020204030204" pitchFamily="34" charset="0"/>
                        </a:rPr>
                        <a:t>620 000</a:t>
                      </a:r>
                    </a:p>
                  </a:txBody>
                  <a:tcPr/>
                </a:tc>
                <a:tc>
                  <a:txBody>
                    <a:bodyPr/>
                    <a:lstStyle/>
                    <a:p>
                      <a:pPr algn="r"/>
                      <a:r>
                        <a:rPr lang="en-ZA" sz="2800" dirty="0">
                          <a:latin typeface="Calibri" panose="020F0502020204030204" pitchFamily="34" charset="0"/>
                          <a:cs typeface="Calibri" panose="020F0502020204030204" pitchFamily="34" charset="0"/>
                        </a:rPr>
                        <a:t>1 %</a:t>
                      </a:r>
                    </a:p>
                  </a:txBody>
                  <a:tcPr/>
                </a:tc>
                <a:extLst>
                  <a:ext uri="{0D108BD9-81ED-4DB2-BD59-A6C34878D82A}">
                    <a16:rowId xmlns:a16="http://schemas.microsoft.com/office/drawing/2014/main" val="1192452944"/>
                  </a:ext>
                </a:extLst>
              </a:tr>
            </a:tbl>
          </a:graphicData>
        </a:graphic>
      </p:graphicFrame>
    </p:spTree>
    <p:custDataLst>
      <p:tags r:id="rId1"/>
    </p:custDataLst>
    <p:extLst>
      <p:ext uri="{BB962C8B-B14F-4D97-AF65-F5344CB8AC3E}">
        <p14:creationId xmlns:p14="http://schemas.microsoft.com/office/powerpoint/2010/main" val="266376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CBEC776B-2AA8-4D12-8671-B3A2DD6E09A6}"/>
              </a:ext>
            </a:extLst>
          </p:cNvPr>
          <p:cNvSpPr txBox="1">
            <a:spLocks/>
          </p:cNvSpPr>
          <p:nvPr/>
        </p:nvSpPr>
        <p:spPr>
          <a:xfrm>
            <a:off x="2255269" y="0"/>
            <a:ext cx="7442790" cy="792748"/>
          </a:xfrm>
          <a:prstGeom prst="rect">
            <a:avLst/>
          </a:prstGeom>
          <a:ln>
            <a:solidFill>
              <a:srgbClr val="5B9BD5">
                <a:lumMod val="75000"/>
              </a:srgbClr>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WAAR KRY ONS DIE FONDSE?</a:t>
            </a:r>
          </a:p>
        </p:txBody>
      </p:sp>
      <p:graphicFrame>
        <p:nvGraphicFramePr>
          <p:cNvPr id="9" name="Chart 8">
            <a:extLst>
              <a:ext uri="{FF2B5EF4-FFF2-40B4-BE49-F238E27FC236}">
                <a16:creationId xmlns:a16="http://schemas.microsoft.com/office/drawing/2014/main" id="{5158841B-F64F-4940-90AD-3E88406817FA}"/>
              </a:ext>
            </a:extLst>
          </p:cNvPr>
          <p:cNvGraphicFramePr>
            <a:graphicFrameLocks/>
          </p:cNvGraphicFramePr>
          <p:nvPr>
            <p:extLst>
              <p:ext uri="{D42A27DB-BD31-4B8C-83A1-F6EECF244321}">
                <p14:modId xmlns:p14="http://schemas.microsoft.com/office/powerpoint/2010/main" val="2818571668"/>
              </p:ext>
            </p:extLst>
          </p:nvPr>
        </p:nvGraphicFramePr>
        <p:xfrm>
          <a:off x="609600" y="563526"/>
          <a:ext cx="10972800" cy="602515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81374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2" name="Rectangle 1"/>
          <p:cNvSpPr/>
          <p:nvPr/>
        </p:nvSpPr>
        <p:spPr>
          <a:xfrm>
            <a:off x="3402121" y="0"/>
            <a:ext cx="576946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KAPITAALPROJEKTE VIR AURORA</a:t>
            </a:r>
          </a:p>
        </p:txBody>
      </p:sp>
      <p:graphicFrame>
        <p:nvGraphicFramePr>
          <p:cNvPr id="3" name="Table 2">
            <a:extLst>
              <a:ext uri="{FF2B5EF4-FFF2-40B4-BE49-F238E27FC236}">
                <a16:creationId xmlns:a16="http://schemas.microsoft.com/office/drawing/2014/main" id="{59C135B2-4917-4B33-ADDD-1674463EDB8E}"/>
              </a:ext>
            </a:extLst>
          </p:cNvPr>
          <p:cNvGraphicFramePr>
            <a:graphicFrameLocks noGrp="1"/>
          </p:cNvGraphicFramePr>
          <p:nvPr>
            <p:extLst>
              <p:ext uri="{D42A27DB-BD31-4B8C-83A1-F6EECF244321}">
                <p14:modId xmlns:p14="http://schemas.microsoft.com/office/powerpoint/2010/main" val="801549029"/>
              </p:ext>
            </p:extLst>
          </p:nvPr>
        </p:nvGraphicFramePr>
        <p:xfrm>
          <a:off x="161925" y="685800"/>
          <a:ext cx="11791403" cy="5915023"/>
        </p:xfrm>
        <a:graphic>
          <a:graphicData uri="http://schemas.openxmlformats.org/drawingml/2006/table">
            <a:tbl>
              <a:tblPr/>
              <a:tblGrid>
                <a:gridCol w="4705350">
                  <a:extLst>
                    <a:ext uri="{9D8B030D-6E8A-4147-A177-3AD203B41FA5}">
                      <a16:colId xmlns:a16="http://schemas.microsoft.com/office/drawing/2014/main" val="836784373"/>
                    </a:ext>
                  </a:extLst>
                </a:gridCol>
                <a:gridCol w="1857375">
                  <a:extLst>
                    <a:ext uri="{9D8B030D-6E8A-4147-A177-3AD203B41FA5}">
                      <a16:colId xmlns:a16="http://schemas.microsoft.com/office/drawing/2014/main" val="34911583"/>
                    </a:ext>
                  </a:extLst>
                </a:gridCol>
                <a:gridCol w="1771650">
                  <a:extLst>
                    <a:ext uri="{9D8B030D-6E8A-4147-A177-3AD203B41FA5}">
                      <a16:colId xmlns:a16="http://schemas.microsoft.com/office/drawing/2014/main" val="952665530"/>
                    </a:ext>
                  </a:extLst>
                </a:gridCol>
                <a:gridCol w="1533525">
                  <a:extLst>
                    <a:ext uri="{9D8B030D-6E8A-4147-A177-3AD203B41FA5}">
                      <a16:colId xmlns:a16="http://schemas.microsoft.com/office/drawing/2014/main" val="3003906798"/>
                    </a:ext>
                  </a:extLst>
                </a:gridCol>
                <a:gridCol w="1148725">
                  <a:extLst>
                    <a:ext uri="{9D8B030D-6E8A-4147-A177-3AD203B41FA5}">
                      <a16:colId xmlns:a16="http://schemas.microsoft.com/office/drawing/2014/main" val="4127531126"/>
                    </a:ext>
                  </a:extLst>
                </a:gridCol>
                <a:gridCol w="774778">
                  <a:extLst>
                    <a:ext uri="{9D8B030D-6E8A-4147-A177-3AD203B41FA5}">
                      <a16:colId xmlns:a16="http://schemas.microsoft.com/office/drawing/2014/main" val="3254493926"/>
                    </a:ext>
                  </a:extLst>
                </a:gridCol>
              </a:tblGrid>
              <a:tr h="839857">
                <a:tc>
                  <a:txBody>
                    <a:bodyPr/>
                    <a:lstStyle/>
                    <a:p>
                      <a:pPr algn="ctr" fontAlgn="b"/>
                      <a:r>
                        <a:rPr lang="en-ZA" sz="2000" b="1" i="0" u="none" strike="noStrike" dirty="0">
                          <a:solidFill>
                            <a:srgbClr val="FFFFFF"/>
                          </a:solidFill>
                          <a:effectLst/>
                          <a:latin typeface="Calibri" panose="020F0502020204030204" pitchFamily="34" charset="0"/>
                        </a:rPr>
                        <a:t>OWN DESCRIPTION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ZA" sz="2000" b="1" i="0" u="none" strike="noStrike" dirty="0">
                          <a:solidFill>
                            <a:srgbClr val="FFFFFF"/>
                          </a:solidFill>
                          <a:effectLst/>
                          <a:latin typeface="Calibri" panose="020F0502020204030204" pitchFamily="34" charset="0"/>
                        </a:rPr>
                        <a:t> BUD 22/23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ZA" sz="2000" b="1" i="0" u="none" strike="noStrike" dirty="0">
                          <a:solidFill>
                            <a:srgbClr val="FFFFFF"/>
                          </a:solidFill>
                          <a:effectLst/>
                          <a:latin typeface="Calibri" panose="020F0502020204030204" pitchFamily="34" charset="0"/>
                        </a:rPr>
                        <a:t> BUD 23/24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ZA" sz="2000" b="1" i="0" u="none" strike="noStrike" dirty="0">
                          <a:solidFill>
                            <a:srgbClr val="FFFFFF"/>
                          </a:solidFill>
                          <a:effectLst/>
                          <a:latin typeface="Calibri" panose="020F0502020204030204" pitchFamily="34" charset="0"/>
                        </a:rPr>
                        <a:t> BUD 24/25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ZA" sz="2000" b="1" i="0" u="none" strike="noStrike" dirty="0">
                          <a:solidFill>
                            <a:srgbClr val="FFFFFF"/>
                          </a:solidFill>
                          <a:effectLst/>
                          <a:latin typeface="Calibri" panose="020F0502020204030204" pitchFamily="34" charset="0"/>
                        </a:rPr>
                        <a:t>FUNDING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fontAlgn="b"/>
                      <a:r>
                        <a:rPr lang="en-ZA" sz="2000" b="1" i="0" u="none" strike="noStrike" dirty="0">
                          <a:solidFill>
                            <a:srgbClr val="FFFFFF"/>
                          </a:solidFill>
                          <a:effectLst/>
                          <a:latin typeface="Calibri" panose="020F0502020204030204" pitchFamily="34" charset="0"/>
                        </a:rPr>
                        <a:t>WARD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282278905"/>
                  </a:ext>
                </a:extLst>
              </a:tr>
              <a:tr h="839857">
                <a:tc>
                  <a:txBody>
                    <a:bodyPr/>
                    <a:lstStyle/>
                    <a:p>
                      <a:pPr algn="l" fontAlgn="b"/>
                      <a:r>
                        <a:rPr lang="en-ZA" sz="2400" b="0" i="0" u="none" strike="noStrike" dirty="0">
                          <a:solidFill>
                            <a:srgbClr val="000000"/>
                          </a:solidFill>
                          <a:effectLst/>
                          <a:latin typeface="Calibri" panose="020F0502020204030204" pitchFamily="34" charset="0"/>
                        </a:rPr>
                        <a:t>Purchase new borehole pumps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50 000,00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30 000,00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30 000,00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a:solidFill>
                            <a:srgbClr val="000000"/>
                          </a:solidFill>
                          <a:effectLst/>
                          <a:latin typeface="Calibri" panose="020F0502020204030204" pitchFamily="34" charset="0"/>
                        </a:rPr>
                        <a:t>cr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8596500"/>
                  </a:ext>
                </a:extLst>
              </a:tr>
              <a:tr h="839857">
                <a:tc>
                  <a:txBody>
                    <a:bodyPr/>
                    <a:lstStyle/>
                    <a:p>
                      <a:pPr algn="l" fontAlgn="b"/>
                      <a:r>
                        <a:rPr lang="en-ZA" sz="2400" b="0" i="0" u="none" strike="noStrike" dirty="0">
                          <a:solidFill>
                            <a:srgbClr val="000000"/>
                          </a:solidFill>
                          <a:effectLst/>
                          <a:latin typeface="Calibri" panose="020F0502020204030204" pitchFamily="34" charset="0"/>
                        </a:rPr>
                        <a:t>WTW Building (AU)</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250 000,00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a:solidFill>
                            <a:srgbClr val="000000"/>
                          </a:solidFill>
                          <a:effectLst/>
                          <a:latin typeface="Calibri" panose="020F0502020204030204" pitchFamily="34" charset="0"/>
                        </a:rPr>
                        <a:t>cr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610190"/>
                  </a:ext>
                </a:extLst>
              </a:tr>
              <a:tr h="839857">
                <a:tc>
                  <a:txBody>
                    <a:bodyPr/>
                    <a:lstStyle/>
                    <a:p>
                      <a:pPr algn="l" fontAlgn="b"/>
                      <a:r>
                        <a:rPr lang="en-ZA" sz="2400" b="0" i="0" u="none" strike="noStrike" dirty="0">
                          <a:solidFill>
                            <a:srgbClr val="000000"/>
                          </a:solidFill>
                          <a:effectLst/>
                          <a:latin typeface="Calibri" panose="020F0502020204030204" pitchFamily="34" charset="0"/>
                        </a:rPr>
                        <a:t>Cement ditches in Aurora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80 000,00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50 000,00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60 000,00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a:solidFill>
                            <a:srgbClr val="000000"/>
                          </a:solidFill>
                          <a:effectLst/>
                          <a:latin typeface="Calibri" panose="020F0502020204030204" pitchFamily="34" charset="0"/>
                        </a:rPr>
                        <a:t>cr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7742751"/>
                  </a:ext>
                </a:extLst>
              </a:tr>
              <a:tr h="857869">
                <a:tc>
                  <a:txBody>
                    <a:bodyPr/>
                    <a:lstStyle/>
                    <a:p>
                      <a:pPr algn="l" fontAlgn="b"/>
                      <a:r>
                        <a:rPr lang="en-GB" sz="2400" b="0" i="0" u="none" strike="noStrike" dirty="0">
                          <a:solidFill>
                            <a:srgbClr val="000000"/>
                          </a:solidFill>
                          <a:effectLst/>
                          <a:latin typeface="Calibri" panose="020F0502020204030204" pitchFamily="34" charset="0"/>
                        </a:rPr>
                        <a:t>Upgrade of roads and stormwater (AUR)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839 589,00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err="1">
                          <a:solidFill>
                            <a:srgbClr val="000000"/>
                          </a:solidFill>
                          <a:effectLst/>
                          <a:latin typeface="Calibri" panose="020F0502020204030204" pitchFamily="34" charset="0"/>
                        </a:rPr>
                        <a:t>mig</a:t>
                      </a:r>
                      <a:endParaRPr lang="en-ZA" sz="2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154994"/>
                  </a:ext>
                </a:extLst>
              </a:tr>
              <a:tr h="8578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400" b="0" i="0" u="none" strike="noStrike" dirty="0">
                          <a:solidFill>
                            <a:srgbClr val="000000"/>
                          </a:solidFill>
                          <a:effectLst/>
                          <a:latin typeface="Calibri" panose="020F0502020204030204" pitchFamily="34" charset="0"/>
                        </a:rPr>
                        <a:t>Upgrade of roads and stormwater (AUR) (New tender)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2 378 484,00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2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ZA" sz="2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err="1">
                          <a:solidFill>
                            <a:srgbClr val="000000"/>
                          </a:solidFill>
                          <a:effectLst/>
                          <a:latin typeface="Calibri" panose="020F0502020204030204" pitchFamily="34" charset="0"/>
                        </a:rPr>
                        <a:t>mig</a:t>
                      </a:r>
                      <a:endParaRPr lang="en-ZA" sz="2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8700525"/>
                  </a:ext>
                </a:extLst>
              </a:tr>
              <a:tr h="839857">
                <a:tc>
                  <a:txBody>
                    <a:bodyPr/>
                    <a:lstStyle/>
                    <a:p>
                      <a:pPr algn="l" fontAlgn="b"/>
                      <a:r>
                        <a:rPr lang="en-ZA" sz="2400" b="0" i="0" u="none" strike="noStrike" dirty="0">
                          <a:solidFill>
                            <a:srgbClr val="000000"/>
                          </a:solidFill>
                          <a:effectLst/>
                          <a:latin typeface="Calibri" panose="020F0502020204030204" pitchFamily="34" charset="0"/>
                        </a:rPr>
                        <a:t>AUR WWTW</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5 110 053,00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2 453 689,00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    -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err="1">
                          <a:solidFill>
                            <a:srgbClr val="000000"/>
                          </a:solidFill>
                          <a:effectLst/>
                          <a:latin typeface="Calibri" panose="020F0502020204030204" pitchFamily="34" charset="0"/>
                        </a:rPr>
                        <a:t>mig</a:t>
                      </a:r>
                      <a:endParaRPr lang="en-ZA" sz="2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ZA" sz="2400" b="0" i="0" u="none" strike="noStrike" dirty="0">
                          <a:solidFill>
                            <a:srgbClr val="000000"/>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1047430"/>
                  </a:ext>
                </a:extLst>
              </a:tr>
            </a:tbl>
          </a:graphicData>
        </a:graphic>
      </p:graphicFrame>
    </p:spTree>
    <p:custDataLst>
      <p:tags r:id="rId1"/>
    </p:custDataLst>
    <p:extLst>
      <p:ext uri="{BB962C8B-B14F-4D97-AF65-F5344CB8AC3E}">
        <p14:creationId xmlns:p14="http://schemas.microsoft.com/office/powerpoint/2010/main" val="139875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9932C9DD-4A9A-4065-B1B2-A4642C71F782}"/>
              </a:ext>
            </a:extLst>
          </p:cNvPr>
          <p:cNvGraphicFramePr>
            <a:graphicFrameLocks/>
          </p:cNvGraphicFramePr>
          <p:nvPr>
            <p:extLst>
              <p:ext uri="{D42A27DB-BD31-4B8C-83A1-F6EECF244321}">
                <p14:modId xmlns:p14="http://schemas.microsoft.com/office/powerpoint/2010/main" val="2074666651"/>
              </p:ext>
            </p:extLst>
          </p:nvPr>
        </p:nvGraphicFramePr>
        <p:xfrm>
          <a:off x="238672" y="680021"/>
          <a:ext cx="11714656" cy="599893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4">
            <a:extLst>
              <a:ext uri="{FF2B5EF4-FFF2-40B4-BE49-F238E27FC236}">
                <a16:creationId xmlns:a16="http://schemas.microsoft.com/office/drawing/2014/main" id="{D9A7C1C6-855E-4279-8D5C-4935B93B6E9D}"/>
              </a:ext>
            </a:extLst>
          </p:cNvPr>
          <p:cNvSpPr txBox="1">
            <a:spLocks/>
          </p:cNvSpPr>
          <p:nvPr/>
        </p:nvSpPr>
        <p:spPr>
          <a:xfrm>
            <a:off x="1837660" y="68489"/>
            <a:ext cx="8516680" cy="526934"/>
          </a:xfrm>
          <a:prstGeom prst="rect">
            <a:avLst/>
          </a:prstGeom>
          <a:ln>
            <a:solidFill>
              <a:schemeClr val="bg1"/>
            </a:solidFill>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900" b="1" i="0" u="none" strike="noStrike" kern="1200" cap="none" spc="0" normalizeH="0" baseline="0" noProof="0" dirty="0">
                <a:ln>
                  <a:noFill/>
                </a:ln>
                <a:solidFill>
                  <a:schemeClr val="bg1"/>
                </a:solidFill>
                <a:effectLst/>
                <a:uLnTx/>
                <a:uFillTx/>
                <a:latin typeface="Calibri Light" panose="020F0302020204030204"/>
                <a:ea typeface="+mj-ea"/>
                <a:cs typeface="+mj-cs"/>
              </a:rPr>
              <a:t>TOTALE UITGAWES R  493,616,273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spTree>
    <p:custDataLst>
      <p:tags r:id="rId1"/>
    </p:custDataLst>
    <p:extLst>
      <p:ext uri="{BB962C8B-B14F-4D97-AF65-F5344CB8AC3E}">
        <p14:creationId xmlns:p14="http://schemas.microsoft.com/office/powerpoint/2010/main" val="40344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7290"/>
        </a:solidFill>
        <a:effectLst/>
      </p:bgPr>
    </p:bg>
    <p:spTree>
      <p:nvGrpSpPr>
        <p:cNvPr id="1" name=""/>
        <p:cNvGrpSpPr/>
        <p:nvPr/>
      </p:nvGrpSpPr>
      <p:grpSpPr>
        <a:xfrm>
          <a:off x="0" y="0"/>
          <a:ext cx="0" cy="0"/>
          <a:chOff x="0" y="0"/>
          <a:chExt cx="0" cy="0"/>
        </a:xfrm>
      </p:grpSpPr>
      <p:sp>
        <p:nvSpPr>
          <p:cNvPr id="23" name="Subtitle 7"/>
          <p:cNvSpPr txBox="1">
            <a:spLocks/>
          </p:cNvSpPr>
          <p:nvPr/>
        </p:nvSpPr>
        <p:spPr>
          <a:xfrm>
            <a:off x="0" y="1143000"/>
            <a:ext cx="11953328" cy="4334266"/>
          </a:xfrm>
          <a:prstGeom prst="rect">
            <a:avLst/>
          </a:prstGeom>
        </p:spPr>
        <p:txBody>
          <a:bodyPr vert="horz" lIns="72000" tIns="0" rIns="72000" bIns="0" rtlCol="0" anchor="ctr">
            <a:normAutofit/>
          </a:bodyPr>
          <a:lstStyle>
            <a:lvl1pPr marL="0" indent="0" algn="r" defTabSz="914400" rtl="0" eaLnBrk="1" latinLnBrk="0" hangingPunct="1">
              <a:spcBef>
                <a:spcPts val="300"/>
              </a:spcBef>
              <a:buFont typeface="Arial" pitchFamily="34" charset="0"/>
              <a:buNone/>
              <a:defRPr sz="2000" b="0" kern="1200">
                <a:solidFill>
                  <a:schemeClr val="bg1"/>
                </a:solidFill>
                <a:latin typeface="Century Gothic" pitchFamily="34" charset="0"/>
                <a:ea typeface="+mn-ea"/>
                <a:cs typeface="+mn-cs"/>
              </a:defRPr>
            </a:lvl1pPr>
            <a:lvl2pPr marL="457200" indent="0" algn="ctr" defTabSz="914400" rtl="0" eaLnBrk="1" latinLnBrk="0" hangingPunct="1">
              <a:spcBef>
                <a:spcPts val="300"/>
              </a:spcBef>
              <a:buClr>
                <a:srgbClr val="002060"/>
              </a:buClr>
              <a:buFontTx/>
              <a:buNone/>
              <a:defRPr sz="1600" kern="1200">
                <a:solidFill>
                  <a:schemeClr val="tx1">
                    <a:tint val="75000"/>
                  </a:schemeClr>
                </a:solidFill>
                <a:latin typeface="Century Gothic" pitchFamily="34" charset="0"/>
                <a:ea typeface="+mn-ea"/>
                <a:cs typeface="+mn-cs"/>
              </a:defRPr>
            </a:lvl2pPr>
            <a:lvl3pPr marL="914400" indent="0" algn="ctr"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Century Gothic" pitchFamily="34" charset="0"/>
                <a:ea typeface="+mn-ea"/>
                <a:cs typeface="+mn-cs"/>
              </a:defRPr>
            </a:lvl3pPr>
            <a:lvl4pPr marL="1371600" indent="0" algn="ctr"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Century Gothic" pitchFamily="34" charset="0"/>
                <a:ea typeface="+mn-ea"/>
                <a:cs typeface="+mn-cs"/>
              </a:defRPr>
            </a:lvl4pPr>
            <a:lvl5pPr marL="1828800" indent="0" algn="ctr" defTabSz="914400" rtl="0" eaLnBrk="1" latinLnBrk="0" hangingPunct="1">
              <a:spcBef>
                <a:spcPts val="3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GB"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a:p>
            <a:pPr marL="0" marR="0" lvl="0" indent="0" algn="ctr" defTabSz="914400" rtl="0" eaLnBrk="1" fontAlgn="auto" latinLnBrk="0" hangingPunct="1">
              <a:lnSpc>
                <a:spcPct val="100000"/>
              </a:lnSpc>
              <a:spcBef>
                <a:spcPts val="300"/>
              </a:spcBef>
              <a:spcAft>
                <a:spcPts val="0"/>
              </a:spcAft>
              <a:buClrTx/>
              <a:buSzTx/>
              <a:buFont typeface="Arial" pitchFamily="34" charset="0"/>
              <a:buNone/>
              <a:tabLst/>
              <a:defRPr/>
            </a:pPr>
            <a:endParaRPr kumimoji="0" lang="en-ZA" sz="3600" b="1" i="0" u="none" strike="noStrike" kern="1200" cap="none" spc="0" normalizeH="0" baseline="0" noProof="0" dirty="0">
              <a:ln>
                <a:noFill/>
              </a:ln>
              <a:solidFill>
                <a:prstClr val="white"/>
              </a:solidFill>
              <a:effectLst/>
              <a:uLnTx/>
              <a:uFillTx/>
              <a:latin typeface="Century Gothic" pitchFamily="34" charset="0"/>
              <a:ea typeface="+mn-ea"/>
              <a:cs typeface="+mn-cs"/>
            </a:endParaRPr>
          </a:p>
        </p:txBody>
      </p:sp>
      <p:sp>
        <p:nvSpPr>
          <p:cNvPr id="8" name="Title 4">
            <a:extLst>
              <a:ext uri="{FF2B5EF4-FFF2-40B4-BE49-F238E27FC236}">
                <a16:creationId xmlns:a16="http://schemas.microsoft.com/office/drawing/2014/main" id="{A5A55EE5-FEE7-4FD5-9F9E-4B473A535CC5}"/>
              </a:ext>
            </a:extLst>
          </p:cNvPr>
          <p:cNvSpPr txBox="1">
            <a:spLocks/>
          </p:cNvSpPr>
          <p:nvPr/>
        </p:nvSpPr>
        <p:spPr>
          <a:xfrm>
            <a:off x="1626781" y="68489"/>
            <a:ext cx="8420986" cy="611532"/>
          </a:xfrm>
          <a:prstGeom prst="rect">
            <a:avLst/>
          </a:prstGeom>
          <a:ln>
            <a:solidFill>
              <a:srgbClr val="5B9BD5">
                <a:lumMod val="75000"/>
              </a:srgb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ZA" sz="28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cxnSp>
        <p:nvCxnSpPr>
          <p:cNvPr id="4" name="Straight Connector 3">
            <a:extLst>
              <a:ext uri="{FF2B5EF4-FFF2-40B4-BE49-F238E27FC236}">
                <a16:creationId xmlns:a16="http://schemas.microsoft.com/office/drawing/2014/main" id="{DB284D48-B5F2-4C52-8F58-F5664E97B410}"/>
              </a:ext>
            </a:extLst>
          </p:cNvPr>
          <p:cNvCxnSpPr/>
          <p:nvPr/>
        </p:nvCxnSpPr>
        <p:spPr>
          <a:xfrm flipH="1" flipV="1">
            <a:off x="5448300" y="5715000"/>
            <a:ext cx="1057275" cy="523875"/>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68662440-CCD5-4F30-AEFE-556DCBA57ED9}"/>
              </a:ext>
            </a:extLst>
          </p:cNvPr>
          <p:cNvGraphicFramePr>
            <a:graphicFrameLocks noGrp="1"/>
          </p:cNvGraphicFramePr>
          <p:nvPr>
            <p:extLst>
              <p:ext uri="{D42A27DB-BD31-4B8C-83A1-F6EECF244321}">
                <p14:modId xmlns:p14="http://schemas.microsoft.com/office/powerpoint/2010/main" val="1891649696"/>
              </p:ext>
            </p:extLst>
          </p:nvPr>
        </p:nvGraphicFramePr>
        <p:xfrm>
          <a:off x="526415" y="218435"/>
          <a:ext cx="11139170" cy="6569520"/>
        </p:xfrm>
        <a:graphic>
          <a:graphicData uri="http://schemas.openxmlformats.org/drawingml/2006/table">
            <a:tbl>
              <a:tblPr firstRow="1" bandRow="1">
                <a:tableStyleId>{5C22544A-7EE6-4342-B048-85BDC9FD1C3A}</a:tableStyleId>
              </a:tblPr>
              <a:tblGrid>
                <a:gridCol w="6042072">
                  <a:extLst>
                    <a:ext uri="{9D8B030D-6E8A-4147-A177-3AD203B41FA5}">
                      <a16:colId xmlns:a16="http://schemas.microsoft.com/office/drawing/2014/main" val="1288111138"/>
                    </a:ext>
                  </a:extLst>
                </a:gridCol>
                <a:gridCol w="3007828">
                  <a:extLst>
                    <a:ext uri="{9D8B030D-6E8A-4147-A177-3AD203B41FA5}">
                      <a16:colId xmlns:a16="http://schemas.microsoft.com/office/drawing/2014/main" val="2720098876"/>
                    </a:ext>
                  </a:extLst>
                </a:gridCol>
                <a:gridCol w="2089270">
                  <a:extLst>
                    <a:ext uri="{9D8B030D-6E8A-4147-A177-3AD203B41FA5}">
                      <a16:colId xmlns:a16="http://schemas.microsoft.com/office/drawing/2014/main" val="1885895160"/>
                    </a:ext>
                  </a:extLst>
                </a:gridCol>
              </a:tblGrid>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BEDRYFSBEGROTING: GROOTSTE UITGAWES:  </a:t>
                      </a:r>
                      <a:endParaRPr lang="en-ZA" sz="3200" dirty="0">
                        <a:latin typeface="Calibri" panose="020F0502020204030204" pitchFamily="34" charset="0"/>
                        <a:cs typeface="Calibri" panose="020F0502020204030204" pitchFamily="34" charset="0"/>
                      </a:endParaRPr>
                    </a:p>
                  </a:txBody>
                  <a:tcPr anchor="ctr"/>
                </a:tc>
                <a:tc hMerge="1">
                  <a:txBody>
                    <a:bodyPr/>
                    <a:lstStyle/>
                    <a:p>
                      <a:endParaRPr lang="en-ZA" sz="2400" dirty="0">
                        <a:latin typeface="Calibri" panose="020F0502020204030204" pitchFamily="34" charset="0"/>
                        <a:cs typeface="Calibri" panose="020F0502020204030204" pitchFamily="34" charset="0"/>
                      </a:endParaRPr>
                    </a:p>
                  </a:txBody>
                  <a:tcPr/>
                </a:tc>
                <a:tc hMerge="1">
                  <a:txBody>
                    <a:bodyPr/>
                    <a:lstStyle/>
                    <a:p>
                      <a:endParaRPr lang="en-ZA"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89839967"/>
                  </a:ext>
                </a:extLst>
              </a:tr>
              <a:tr h="0">
                <a:tc>
                  <a:txBody>
                    <a:bodyPr/>
                    <a:lstStyle/>
                    <a:p>
                      <a:r>
                        <a:rPr lang="en-ZA" sz="2400" dirty="0" err="1">
                          <a:latin typeface="Calibri" panose="020F0502020204030204" pitchFamily="34" charset="0"/>
                          <a:cs typeface="Calibri" panose="020F0502020204030204" pitchFamily="34" charset="0"/>
                        </a:rPr>
                        <a:t>Werknemerkostes</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166 242 551</a:t>
                      </a:r>
                    </a:p>
                  </a:txBody>
                  <a:tcPr/>
                </a:tc>
                <a:tc>
                  <a:txBody>
                    <a:bodyPr/>
                    <a:lstStyle/>
                    <a:p>
                      <a:pPr algn="r"/>
                      <a:r>
                        <a:rPr lang="en-ZA" sz="2400" dirty="0">
                          <a:latin typeface="Calibri" panose="020F0502020204030204" pitchFamily="34" charset="0"/>
                          <a:cs typeface="Calibri" panose="020F0502020204030204" pitchFamily="34" charset="0"/>
                        </a:rPr>
                        <a:t>34 %</a:t>
                      </a:r>
                    </a:p>
                  </a:txBody>
                  <a:tcPr/>
                </a:tc>
                <a:extLst>
                  <a:ext uri="{0D108BD9-81ED-4DB2-BD59-A6C34878D82A}">
                    <a16:rowId xmlns:a16="http://schemas.microsoft.com/office/drawing/2014/main" val="2514817115"/>
                  </a:ext>
                </a:extLst>
              </a:tr>
              <a:tr h="0">
                <a:tc>
                  <a:txBody>
                    <a:bodyPr/>
                    <a:lstStyle/>
                    <a:p>
                      <a:r>
                        <a:rPr lang="en-ZA" sz="2400" dirty="0" err="1">
                          <a:latin typeface="Calibri" panose="020F0502020204030204" pitchFamily="34" charset="0"/>
                          <a:cs typeface="Calibri" panose="020F0502020204030204" pitchFamily="34" charset="0"/>
                        </a:rPr>
                        <a:t>Grootmaataankope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128 498 000</a:t>
                      </a:r>
                    </a:p>
                  </a:txBody>
                  <a:tcPr/>
                </a:tc>
                <a:tc>
                  <a:txBody>
                    <a:bodyPr/>
                    <a:lstStyle/>
                    <a:p>
                      <a:pPr algn="r"/>
                      <a:r>
                        <a:rPr lang="en-ZA" sz="2400" dirty="0">
                          <a:latin typeface="Calibri" panose="020F0502020204030204" pitchFamily="34" charset="0"/>
                          <a:cs typeface="Calibri" panose="020F0502020204030204" pitchFamily="34" charset="0"/>
                        </a:rPr>
                        <a:t>26 %</a:t>
                      </a:r>
                    </a:p>
                  </a:txBody>
                  <a:tcPr/>
                </a:tc>
                <a:extLst>
                  <a:ext uri="{0D108BD9-81ED-4DB2-BD59-A6C34878D82A}">
                    <a16:rowId xmlns:a16="http://schemas.microsoft.com/office/drawing/2014/main" val="40930390"/>
                  </a:ext>
                </a:extLst>
              </a:tr>
              <a:tr h="0">
                <a:tc>
                  <a:txBody>
                    <a:bodyPr/>
                    <a:lstStyle/>
                    <a:p>
                      <a:r>
                        <a:rPr lang="en-ZA" sz="2400" dirty="0">
                          <a:latin typeface="Calibri" panose="020F0502020204030204" pitchFamily="34" charset="0"/>
                          <a:cs typeface="Calibri" panose="020F0502020204030204" pitchFamily="34" charset="0"/>
                        </a:rPr>
                        <a:t>Munisipale </a:t>
                      </a:r>
                      <a:r>
                        <a:rPr lang="en-ZA" sz="2400" dirty="0" err="1">
                          <a:latin typeface="Calibri" panose="020F0502020204030204" pitchFamily="34" charset="0"/>
                          <a:cs typeface="Calibri" panose="020F0502020204030204" pitchFamily="34" charset="0"/>
                        </a:rPr>
                        <a:t>dienste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9 122 000</a:t>
                      </a:r>
                    </a:p>
                  </a:txBody>
                  <a:tcPr/>
                </a:tc>
                <a:tc>
                  <a:txBody>
                    <a:bodyPr/>
                    <a:lstStyle/>
                    <a:p>
                      <a:pPr algn="r"/>
                      <a:r>
                        <a:rPr lang="en-ZA" sz="2400" dirty="0">
                          <a:latin typeface="Calibri" panose="020F0502020204030204" pitchFamily="34" charset="0"/>
                          <a:cs typeface="Calibri" panose="020F0502020204030204" pitchFamily="34" charset="0"/>
                        </a:rPr>
                        <a:t>23 %</a:t>
                      </a:r>
                    </a:p>
                  </a:txBody>
                  <a:tcPr/>
                </a:tc>
                <a:extLst>
                  <a:ext uri="{0D108BD9-81ED-4DB2-BD59-A6C34878D82A}">
                    <a16:rowId xmlns:a16="http://schemas.microsoft.com/office/drawing/2014/main" val="2506797137"/>
                  </a:ext>
                </a:extLst>
              </a:tr>
              <a:tr h="0">
                <a:tc>
                  <a:txBody>
                    <a:bodyPr/>
                    <a:lstStyle/>
                    <a:p>
                      <a:r>
                        <a:rPr lang="en-ZA" sz="2400" dirty="0" err="1">
                          <a:latin typeface="Calibri" panose="020F0502020204030204" pitchFamily="34" charset="0"/>
                          <a:cs typeface="Calibri" panose="020F0502020204030204" pitchFamily="34" charset="0"/>
                        </a:rPr>
                        <a:t>Brandstof</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olie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5 042 000</a:t>
                      </a:r>
                    </a:p>
                  </a:txBody>
                  <a:tcPr/>
                </a:tc>
                <a:tc>
                  <a:txBody>
                    <a:bodyPr/>
                    <a:lstStyle/>
                    <a:p>
                      <a:pPr algn="r"/>
                      <a:r>
                        <a:rPr lang="en-ZA" sz="2400" dirty="0">
                          <a:latin typeface="Calibri" panose="020F0502020204030204" pitchFamily="34" charset="0"/>
                          <a:cs typeface="Calibri" panose="020F0502020204030204" pitchFamily="34" charset="0"/>
                        </a:rPr>
                        <a:t>13 %</a:t>
                      </a:r>
                    </a:p>
                  </a:txBody>
                  <a:tcPr/>
                </a:tc>
                <a:extLst>
                  <a:ext uri="{0D108BD9-81ED-4DB2-BD59-A6C34878D82A}">
                    <a16:rowId xmlns:a16="http://schemas.microsoft.com/office/drawing/2014/main" val="3808188268"/>
                  </a:ext>
                </a:extLst>
              </a:tr>
              <a:tr h="0">
                <a:tc>
                  <a:txBody>
                    <a:bodyPr/>
                    <a:lstStyle/>
                    <a:p>
                      <a:r>
                        <a:rPr lang="en-ZA" sz="2400" dirty="0" err="1">
                          <a:latin typeface="Calibri" panose="020F0502020204030204" pitchFamily="34" charset="0"/>
                          <a:cs typeface="Calibri" panose="020F0502020204030204" pitchFamily="34" charset="0"/>
                        </a:rPr>
                        <a:t>Gekontrakteerde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dienste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45 347 400</a:t>
                      </a:r>
                    </a:p>
                  </a:txBody>
                  <a:tcPr/>
                </a:tc>
                <a:tc>
                  <a:txBody>
                    <a:bodyPr/>
                    <a:lstStyle/>
                    <a:p>
                      <a:pPr algn="r"/>
                      <a:r>
                        <a:rPr lang="en-ZA" sz="2400" dirty="0">
                          <a:latin typeface="Calibri" panose="020F0502020204030204" pitchFamily="34" charset="0"/>
                          <a:cs typeface="Calibri" panose="020F0502020204030204" pitchFamily="34" charset="0"/>
                        </a:rPr>
                        <a:t>9 %</a:t>
                      </a:r>
                    </a:p>
                  </a:txBody>
                  <a:tcPr/>
                </a:tc>
                <a:extLst>
                  <a:ext uri="{0D108BD9-81ED-4DB2-BD59-A6C34878D82A}">
                    <a16:rowId xmlns:a16="http://schemas.microsoft.com/office/drawing/2014/main" val="1577220899"/>
                  </a:ext>
                </a:extLst>
              </a:tr>
              <a:tr h="0">
                <a:tc>
                  <a:txBody>
                    <a:bodyPr/>
                    <a:lstStyle/>
                    <a:p>
                      <a:r>
                        <a:rPr lang="en-ZA" sz="2400" dirty="0">
                          <a:latin typeface="Calibri" panose="020F0502020204030204" pitchFamily="34" charset="0"/>
                          <a:cs typeface="Calibri" panose="020F0502020204030204" pitchFamily="34" charset="0"/>
                        </a:rPr>
                        <a:t>Ander </a:t>
                      </a:r>
                      <a:r>
                        <a:rPr lang="en-ZA" sz="2400" dirty="0" err="1">
                          <a:latin typeface="Calibri" panose="020F0502020204030204" pitchFamily="34" charset="0"/>
                          <a:cs typeface="Calibri" panose="020F0502020204030204" pitchFamily="34" charset="0"/>
                        </a:rPr>
                        <a:t>uitgawes</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42 484 580</a:t>
                      </a:r>
                    </a:p>
                  </a:txBody>
                  <a:tcPr/>
                </a:tc>
                <a:tc>
                  <a:txBody>
                    <a:bodyPr/>
                    <a:lstStyle/>
                    <a:p>
                      <a:pPr algn="r"/>
                      <a:r>
                        <a:rPr lang="en-ZA" sz="2400" dirty="0">
                          <a:latin typeface="Calibri" panose="020F0502020204030204" pitchFamily="34" charset="0"/>
                          <a:cs typeface="Calibri" panose="020F0502020204030204" pitchFamily="34" charset="0"/>
                        </a:rPr>
                        <a:t>9 %</a:t>
                      </a:r>
                    </a:p>
                  </a:txBody>
                  <a:tcPr/>
                </a:tc>
                <a:extLst>
                  <a:ext uri="{0D108BD9-81ED-4DB2-BD59-A6C34878D82A}">
                    <a16:rowId xmlns:a16="http://schemas.microsoft.com/office/drawing/2014/main" val="1559333681"/>
                  </a:ext>
                </a:extLst>
              </a:tr>
              <a:tr h="0">
                <a:tc>
                  <a:txBody>
                    <a:bodyPr/>
                    <a:lstStyle/>
                    <a:p>
                      <a:r>
                        <a:rPr lang="en-ZA" sz="2400" dirty="0" err="1">
                          <a:latin typeface="Calibri" panose="020F0502020204030204" pitchFamily="34" charset="0"/>
                          <a:cs typeface="Calibri" panose="020F0502020204030204" pitchFamily="34" charset="0"/>
                        </a:rPr>
                        <a:t>Versekeringskostes</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3 296 000</a:t>
                      </a:r>
                    </a:p>
                  </a:txBody>
                  <a:tcPr/>
                </a:tc>
                <a:tc>
                  <a:txBody>
                    <a:bodyPr/>
                    <a:lstStyle/>
                    <a:p>
                      <a:pPr algn="r"/>
                      <a:r>
                        <a:rPr lang="en-ZA" sz="2400" dirty="0">
                          <a:latin typeface="Calibri" panose="020F0502020204030204" pitchFamily="34" charset="0"/>
                          <a:cs typeface="Calibri" panose="020F0502020204030204" pitchFamily="34" charset="0"/>
                        </a:rPr>
                        <a:t>8 %</a:t>
                      </a:r>
                    </a:p>
                  </a:txBody>
                  <a:tcPr/>
                </a:tc>
                <a:extLst>
                  <a:ext uri="{0D108BD9-81ED-4DB2-BD59-A6C34878D82A}">
                    <a16:rowId xmlns:a16="http://schemas.microsoft.com/office/drawing/2014/main" val="3976961782"/>
                  </a:ext>
                </a:extLst>
              </a:tr>
              <a:tr h="0">
                <a:tc>
                  <a:txBody>
                    <a:bodyPr/>
                    <a:lstStyle/>
                    <a:p>
                      <a:r>
                        <a:rPr lang="en-ZA" sz="2400" dirty="0" err="1">
                          <a:latin typeface="Calibri" panose="020F0502020204030204" pitchFamily="34" charset="0"/>
                          <a:cs typeface="Calibri" panose="020F0502020204030204" pitchFamily="34" charset="0"/>
                        </a:rPr>
                        <a:t>Kommunikasie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telefoon</a:t>
                      </a:r>
                      <a:r>
                        <a:rPr lang="en-ZA" sz="2400" dirty="0">
                          <a:latin typeface="Calibri" panose="020F0502020204030204" pitchFamily="34" charset="0"/>
                          <a:cs typeface="Calibri" panose="020F0502020204030204" pitchFamily="34" charset="0"/>
                        </a:rPr>
                        <a:t>, internet</a:t>
                      </a:r>
                    </a:p>
                  </a:txBody>
                  <a:tcPr/>
                </a:tc>
                <a:tc>
                  <a:txBody>
                    <a:bodyPr/>
                    <a:lstStyle/>
                    <a:p>
                      <a:pPr algn="r"/>
                      <a:r>
                        <a:rPr lang="en-ZA" sz="2400" dirty="0">
                          <a:latin typeface="Calibri" panose="020F0502020204030204" pitchFamily="34" charset="0"/>
                          <a:cs typeface="Calibri" panose="020F0502020204030204" pitchFamily="34" charset="0"/>
                        </a:rPr>
                        <a:t>3 241 500</a:t>
                      </a:r>
                    </a:p>
                  </a:txBody>
                  <a:tcPr/>
                </a:tc>
                <a:tc>
                  <a:txBody>
                    <a:bodyPr/>
                    <a:lstStyle/>
                    <a:p>
                      <a:pPr algn="r"/>
                      <a:r>
                        <a:rPr lang="en-ZA" sz="2400" dirty="0">
                          <a:latin typeface="Calibri" panose="020F0502020204030204" pitchFamily="34" charset="0"/>
                          <a:cs typeface="Calibri" panose="020F0502020204030204" pitchFamily="34" charset="0"/>
                        </a:rPr>
                        <a:t>8 %</a:t>
                      </a:r>
                    </a:p>
                  </a:txBody>
                  <a:tcPr/>
                </a:tc>
                <a:extLst>
                  <a:ext uri="{0D108BD9-81ED-4DB2-BD59-A6C34878D82A}">
                    <a16:rowId xmlns:a16="http://schemas.microsoft.com/office/drawing/2014/main" val="3064360778"/>
                  </a:ext>
                </a:extLst>
              </a:tr>
              <a:tr h="0">
                <a:tc>
                  <a:txBody>
                    <a:bodyPr/>
                    <a:lstStyle/>
                    <a:p>
                      <a:r>
                        <a:rPr lang="en-ZA" sz="2400" dirty="0" err="1">
                          <a:latin typeface="Calibri" panose="020F0502020204030204" pitchFamily="34" charset="0"/>
                          <a:cs typeface="Calibri" panose="020F0502020204030204" pitchFamily="34" charset="0"/>
                        </a:rPr>
                        <a:t>Eksterne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ouditfooie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3 300 000</a:t>
                      </a:r>
                    </a:p>
                  </a:txBody>
                  <a:tcPr/>
                </a:tc>
                <a:tc>
                  <a:txBody>
                    <a:bodyPr/>
                    <a:lstStyle/>
                    <a:p>
                      <a:pPr algn="r"/>
                      <a:r>
                        <a:rPr lang="en-ZA" sz="2400" dirty="0">
                          <a:latin typeface="Calibri" panose="020F0502020204030204" pitchFamily="34" charset="0"/>
                          <a:cs typeface="Calibri" panose="020F0502020204030204" pitchFamily="34" charset="0"/>
                        </a:rPr>
                        <a:t>8 %</a:t>
                      </a:r>
                    </a:p>
                  </a:txBody>
                  <a:tcPr/>
                </a:tc>
                <a:extLst>
                  <a:ext uri="{0D108BD9-81ED-4DB2-BD59-A6C34878D82A}">
                    <a16:rowId xmlns:a16="http://schemas.microsoft.com/office/drawing/2014/main" val="4272625108"/>
                  </a:ext>
                </a:extLst>
              </a:tr>
              <a:tr h="0">
                <a:tc>
                  <a:txBody>
                    <a:bodyPr/>
                    <a:lstStyle/>
                    <a:p>
                      <a:r>
                        <a:rPr lang="en-ZA" sz="2400" dirty="0" err="1">
                          <a:latin typeface="Calibri" panose="020F0502020204030204" pitchFamily="34" charset="0"/>
                          <a:cs typeface="Calibri" panose="020F0502020204030204" pitchFamily="34" charset="0"/>
                        </a:rPr>
                        <a:t>Kommissie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2 501 000</a:t>
                      </a:r>
                    </a:p>
                  </a:txBody>
                  <a:tcPr/>
                </a:tc>
                <a:tc>
                  <a:txBody>
                    <a:bodyPr/>
                    <a:lstStyle/>
                    <a:p>
                      <a:pPr algn="r"/>
                      <a:r>
                        <a:rPr lang="en-ZA" sz="2400" dirty="0">
                          <a:latin typeface="Calibri" panose="020F0502020204030204" pitchFamily="34" charset="0"/>
                          <a:cs typeface="Calibri" panose="020F0502020204030204" pitchFamily="34" charset="0"/>
                        </a:rPr>
                        <a:t>6 %</a:t>
                      </a:r>
                    </a:p>
                  </a:txBody>
                  <a:tcPr/>
                </a:tc>
                <a:extLst>
                  <a:ext uri="{0D108BD9-81ED-4DB2-BD59-A6C34878D82A}">
                    <a16:rowId xmlns:a16="http://schemas.microsoft.com/office/drawing/2014/main" val="2923259451"/>
                  </a:ext>
                </a:extLst>
              </a:tr>
              <a:tr h="504000">
                <a:tc>
                  <a:txBody>
                    <a:bodyPr/>
                    <a:lstStyle/>
                    <a:p>
                      <a:r>
                        <a:rPr lang="en-ZA" sz="2400" dirty="0" err="1">
                          <a:latin typeface="Calibri" panose="020F0502020204030204" pitchFamily="34" charset="0"/>
                          <a:cs typeface="Calibri" panose="020F0502020204030204" pitchFamily="34" charset="0"/>
                        </a:rPr>
                        <a:t>Voorsiening</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vir</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slegte</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skuld</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30 415 142</a:t>
                      </a:r>
                    </a:p>
                  </a:txBody>
                  <a:tcPr/>
                </a:tc>
                <a:tc>
                  <a:txBody>
                    <a:bodyPr/>
                    <a:lstStyle/>
                    <a:p>
                      <a:pPr algn="r"/>
                      <a:r>
                        <a:rPr lang="en-ZA" sz="2400" dirty="0">
                          <a:latin typeface="Calibri" panose="020F0502020204030204" pitchFamily="34" charset="0"/>
                          <a:cs typeface="Calibri" panose="020F0502020204030204" pitchFamily="34" charset="0"/>
                        </a:rPr>
                        <a:t>6 %</a:t>
                      </a:r>
                    </a:p>
                  </a:txBody>
                  <a:tcPr/>
                </a:tc>
                <a:extLst>
                  <a:ext uri="{0D108BD9-81ED-4DB2-BD59-A6C34878D82A}">
                    <a16:rowId xmlns:a16="http://schemas.microsoft.com/office/drawing/2014/main" val="2560047887"/>
                  </a:ext>
                </a:extLst>
              </a:tr>
              <a:tr h="432000">
                <a:tc>
                  <a:txBody>
                    <a:bodyPr/>
                    <a:lstStyle/>
                    <a:p>
                      <a:r>
                        <a:rPr lang="en-ZA" sz="2400" dirty="0" err="1">
                          <a:latin typeface="Calibri" panose="020F0502020204030204" pitchFamily="34" charset="0"/>
                          <a:cs typeface="Calibri" panose="020F0502020204030204" pitchFamily="34" charset="0"/>
                        </a:rPr>
                        <a:t>Waardevermindering</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en</a:t>
                      </a:r>
                      <a:r>
                        <a:rPr lang="en-ZA" sz="2400" dirty="0">
                          <a:latin typeface="Calibri" panose="020F0502020204030204" pitchFamily="34" charset="0"/>
                          <a:cs typeface="Calibri" panose="020F0502020204030204" pitchFamily="34" charset="0"/>
                        </a:rPr>
                        <a:t> -</a:t>
                      </a:r>
                      <a:r>
                        <a:rPr lang="en-ZA" sz="2400" dirty="0" err="1">
                          <a:latin typeface="Calibri" panose="020F0502020204030204" pitchFamily="34" charset="0"/>
                          <a:cs typeface="Calibri" panose="020F0502020204030204" pitchFamily="34" charset="0"/>
                        </a:rPr>
                        <a:t>daling</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28 668 000</a:t>
                      </a:r>
                    </a:p>
                  </a:txBody>
                  <a:tcPr/>
                </a:tc>
                <a:tc>
                  <a:txBody>
                    <a:bodyPr/>
                    <a:lstStyle/>
                    <a:p>
                      <a:pPr algn="r"/>
                      <a:r>
                        <a:rPr lang="en-ZA" sz="2400" dirty="0">
                          <a:latin typeface="Calibri" panose="020F0502020204030204" pitchFamily="34" charset="0"/>
                          <a:cs typeface="Calibri" panose="020F0502020204030204" pitchFamily="34" charset="0"/>
                        </a:rPr>
                        <a:t>6 %</a:t>
                      </a:r>
                    </a:p>
                  </a:txBody>
                  <a:tcPr/>
                </a:tc>
                <a:extLst>
                  <a:ext uri="{0D108BD9-81ED-4DB2-BD59-A6C34878D82A}">
                    <a16:rowId xmlns:a16="http://schemas.microsoft.com/office/drawing/2014/main" val="2654958969"/>
                  </a:ext>
                </a:extLst>
              </a:tr>
              <a:tr h="432000">
                <a:tc>
                  <a:txBody>
                    <a:bodyPr/>
                    <a:lstStyle/>
                    <a:p>
                      <a:r>
                        <a:rPr lang="en-ZA" sz="2400" dirty="0" err="1">
                          <a:latin typeface="Calibri" panose="020F0502020204030204" pitchFamily="34" charset="0"/>
                          <a:cs typeface="Calibri" panose="020F0502020204030204" pitchFamily="34" charset="0"/>
                        </a:rPr>
                        <a:t>Rehabilitasie</a:t>
                      </a:r>
                      <a:r>
                        <a:rPr lang="en-ZA" sz="2400" dirty="0">
                          <a:latin typeface="Calibri" panose="020F0502020204030204" pitchFamily="34" charset="0"/>
                          <a:cs typeface="Calibri" panose="020F0502020204030204" pitchFamily="34" charset="0"/>
                        </a:rPr>
                        <a:t> van </a:t>
                      </a:r>
                      <a:r>
                        <a:rPr lang="en-ZA" sz="2400" dirty="0" err="1">
                          <a:latin typeface="Calibri" panose="020F0502020204030204" pitchFamily="34" charset="0"/>
                          <a:cs typeface="Calibri" panose="020F0502020204030204" pitchFamily="34" charset="0"/>
                        </a:rPr>
                        <a:t>stortingsterreine</a:t>
                      </a:r>
                      <a:endParaRPr lang="en-ZA" sz="2400" dirty="0">
                        <a:latin typeface="Calibri" panose="020F0502020204030204" pitchFamily="34" charset="0"/>
                        <a:cs typeface="Calibri" panose="020F0502020204030204" pitchFamily="34" charset="0"/>
                      </a:endParaRPr>
                    </a:p>
                  </a:txBody>
                  <a:tcPr/>
                </a:tc>
                <a:tc>
                  <a:txBody>
                    <a:bodyPr/>
                    <a:lstStyle/>
                    <a:p>
                      <a:pPr algn="r"/>
                      <a:r>
                        <a:rPr lang="en-ZA" sz="2400" dirty="0">
                          <a:latin typeface="Calibri" panose="020F0502020204030204" pitchFamily="34" charset="0"/>
                          <a:cs typeface="Calibri" panose="020F0502020204030204" pitchFamily="34" charset="0"/>
                        </a:rPr>
                        <a:t>2 000 000</a:t>
                      </a:r>
                    </a:p>
                  </a:txBody>
                  <a:tcPr/>
                </a:tc>
                <a:tc>
                  <a:txBody>
                    <a:bodyPr/>
                    <a:lstStyle/>
                    <a:p>
                      <a:pPr algn="r"/>
                      <a:r>
                        <a:rPr lang="en-ZA" sz="2400" dirty="0">
                          <a:latin typeface="Calibri" panose="020F0502020204030204" pitchFamily="34" charset="0"/>
                          <a:cs typeface="Calibri" panose="020F0502020204030204" pitchFamily="34" charset="0"/>
                        </a:rPr>
                        <a:t>5 %</a:t>
                      </a:r>
                    </a:p>
                  </a:txBody>
                  <a:tcPr/>
                </a:tc>
                <a:extLst>
                  <a:ext uri="{0D108BD9-81ED-4DB2-BD59-A6C34878D82A}">
                    <a16:rowId xmlns:a16="http://schemas.microsoft.com/office/drawing/2014/main" val="2257938608"/>
                  </a:ext>
                </a:extLst>
              </a:tr>
            </a:tbl>
          </a:graphicData>
        </a:graphic>
      </p:graphicFrame>
    </p:spTree>
    <p:custDataLst>
      <p:tags r:id="rId1"/>
    </p:custDataLst>
    <p:extLst>
      <p:ext uri="{BB962C8B-B14F-4D97-AF65-F5344CB8AC3E}">
        <p14:creationId xmlns:p14="http://schemas.microsoft.com/office/powerpoint/2010/main" val="1003079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1.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2.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3.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5.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6.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7.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8.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8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1.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2.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3.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4.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5.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6.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7.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8.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99.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3.xml><?xml version="1.0" encoding="utf-8"?>
<a:theme xmlns:a="http://schemas.openxmlformats.org/drawingml/2006/main" name="3_WCG-PPT Master-121022-amc">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WCG-PPT Master-121022-amc">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9716</TotalTime>
  <Words>1840</Words>
  <Application>Microsoft Office PowerPoint</Application>
  <PresentationFormat>Widescreen</PresentationFormat>
  <Paragraphs>392</Paragraphs>
  <Slides>22</Slides>
  <Notes>21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5" baseType="lpstr">
      <vt:lpstr>Arial</vt:lpstr>
      <vt:lpstr>Bradley Hand ITC</vt:lpstr>
      <vt:lpstr>Calibri</vt:lpstr>
      <vt:lpstr>Calibri Light</vt:lpstr>
      <vt:lpstr>Century Gothic</vt:lpstr>
      <vt:lpstr>Corbel</vt:lpstr>
      <vt:lpstr>Times New Roman</vt:lpstr>
      <vt:lpstr>WCG-PPT Master-121022-amc</vt:lpstr>
      <vt:lpstr>Ecology 16x9</vt:lpstr>
      <vt:lpstr>3_WCG-PPT Master-121022-amc</vt:lpstr>
      <vt:lpstr>1_WCG-PPT Master-121022-amc</vt:lpstr>
      <vt:lpstr>5_WCG-PPT Master-121022-amc</vt:lpstr>
      <vt:lpstr>think-cell Slide</vt:lpstr>
      <vt:lpstr>PowerPoint Presentation</vt:lpstr>
      <vt:lpstr>PowerPoint Presentation</vt:lpstr>
      <vt:lpstr>MUNICIPALITY  ●  BERGRIVIER  ●  MUNISIPALITEIT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MUNICIPALITY  ●  BERGRIVIER  ●  MUNISIPALITEIT</vt:lpstr>
      <vt:lpstr>PowerPoint Presentation</vt:lpstr>
      <vt:lpstr>PowerPoint Presentation</vt:lpstr>
      <vt:lpstr>PowerPoint Presentation</vt:lpstr>
      <vt:lpstr>Stuur u kommentaar na sb@bergmun.org.za of cfo@bergmun.org.za voor 5 Mei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Alletta van Sittert</dc:creator>
  <cp:lastModifiedBy>Alletta van Sittert</cp:lastModifiedBy>
  <cp:revision>199</cp:revision>
  <cp:lastPrinted>2022-04-11T05:35:48Z</cp:lastPrinted>
  <dcterms:created xsi:type="dcterms:W3CDTF">2019-09-04T06:27:00Z</dcterms:created>
  <dcterms:modified xsi:type="dcterms:W3CDTF">2022-04-19T09:12:36Z</dcterms:modified>
</cp:coreProperties>
</file>