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86" r:id="rId5"/>
  </p:sldMasterIdLst>
  <p:notesMasterIdLst>
    <p:notesMasterId r:id="rId15"/>
  </p:notesMasterIdLst>
  <p:sldIdLst>
    <p:sldId id="1442" r:id="rId6"/>
    <p:sldId id="1510" r:id="rId7"/>
    <p:sldId id="2147375516" r:id="rId8"/>
    <p:sldId id="2147375515" r:id="rId9"/>
    <p:sldId id="258" r:id="rId10"/>
    <p:sldId id="2147375482" r:id="rId11"/>
    <p:sldId id="2147375480" r:id="rId12"/>
    <p:sldId id="2147375517" r:id="rId13"/>
    <p:sldId id="1489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ctor Eliott" initials="HE" lastIdx="1" clrIdx="0"/>
  <p:cmAuthor id="2" name="Kerry Gibbs" initials="KG" lastIdx="9" clrIdx="1">
    <p:extLst>
      <p:ext uri="{19B8F6BF-5375-455C-9EA6-DF929625EA0E}">
        <p15:presenceInfo xmlns:p15="http://schemas.microsoft.com/office/powerpoint/2012/main" userId="S-1-5-21-1141132434-301294435-860360866-27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AF1"/>
    <a:srgbClr val="D0D3E3"/>
    <a:srgbClr val="CBDFEF"/>
    <a:srgbClr val="003398"/>
    <a:srgbClr val="B97B3D"/>
    <a:srgbClr val="D5E3E5"/>
    <a:srgbClr val="001484"/>
    <a:srgbClr val="71A1A7"/>
    <a:srgbClr val="DFF0CB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33A1E-EE1F-72B5-8B23-510A73974855}" v="29" dt="2024-10-25T14:33:56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5501" autoAdjust="0"/>
  </p:normalViewPr>
  <p:slideViewPr>
    <p:cSldViewPr snapToGrid="0">
      <p:cViewPr varScale="1">
        <p:scale>
          <a:sx n="60" d="100"/>
          <a:sy n="60" d="100"/>
        </p:scale>
        <p:origin x="62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bit Rajap" userId="b6e525ca-58b2-4e56-9357-c65849cab561" providerId="ADAL" clId="{23F92CBB-FFB3-42AA-92F3-DB50A2C604D9}"/>
    <pc:docChg chg="custSel modSld">
      <pc:chgData name="Thabit Rajap" userId="b6e525ca-58b2-4e56-9357-c65849cab561" providerId="ADAL" clId="{23F92CBB-FFB3-42AA-92F3-DB50A2C604D9}" dt="2024-10-25T07:56:21.787" v="300" actId="207"/>
      <pc:docMkLst>
        <pc:docMk/>
      </pc:docMkLst>
      <pc:sldChg chg="modSp mod">
        <pc:chgData name="Thabit Rajap" userId="b6e525ca-58b2-4e56-9357-c65849cab561" providerId="ADAL" clId="{23F92CBB-FFB3-42AA-92F3-DB50A2C604D9}" dt="2024-10-24T11:57:25.296" v="253"/>
        <pc:sldMkLst>
          <pc:docMk/>
          <pc:sldMk cId="2807088963" sldId="258"/>
        </pc:sldMkLst>
        <pc:graphicFrameChg chg="modGraphic">
          <ac:chgData name="Thabit Rajap" userId="b6e525ca-58b2-4e56-9357-c65849cab561" providerId="ADAL" clId="{23F92CBB-FFB3-42AA-92F3-DB50A2C604D9}" dt="2024-10-24T11:57:25.296" v="253"/>
          <ac:graphicFrameMkLst>
            <pc:docMk/>
            <pc:sldMk cId="2807088963" sldId="258"/>
            <ac:graphicFrameMk id="4" creationId="{C70B98A3-73E5-4C7F-BBD7-0A30D74A1241}"/>
          </ac:graphicFrameMkLst>
        </pc:graphicFrameChg>
      </pc:sldChg>
      <pc:sldChg chg="modSp mod">
        <pc:chgData name="Thabit Rajap" userId="b6e525ca-58b2-4e56-9357-c65849cab561" providerId="ADAL" clId="{23F92CBB-FFB3-42AA-92F3-DB50A2C604D9}" dt="2024-10-24T11:50:33.621" v="193" actId="20577"/>
        <pc:sldMkLst>
          <pc:docMk/>
          <pc:sldMk cId="1909661272" sldId="1442"/>
        </pc:sldMkLst>
        <pc:spChg chg="mod">
          <ac:chgData name="Thabit Rajap" userId="b6e525ca-58b2-4e56-9357-c65849cab561" providerId="ADAL" clId="{23F92CBB-FFB3-42AA-92F3-DB50A2C604D9}" dt="2024-10-24T11:50:33.621" v="193" actId="20577"/>
          <ac:spMkLst>
            <pc:docMk/>
            <pc:sldMk cId="1909661272" sldId="1442"/>
            <ac:spMk id="10" creationId="{00000000-0000-0000-0000-000000000000}"/>
          </ac:spMkLst>
        </pc:spChg>
      </pc:sldChg>
      <pc:sldChg chg="modSp mod">
        <pc:chgData name="Thabit Rajap" userId="b6e525ca-58b2-4e56-9357-c65849cab561" providerId="ADAL" clId="{23F92CBB-FFB3-42AA-92F3-DB50A2C604D9}" dt="2024-10-24T11:51:22.635" v="251" actId="20577"/>
        <pc:sldMkLst>
          <pc:docMk/>
          <pc:sldMk cId="544693801" sldId="1510"/>
        </pc:sldMkLst>
        <pc:spChg chg="mod">
          <ac:chgData name="Thabit Rajap" userId="b6e525ca-58b2-4e56-9357-c65849cab561" providerId="ADAL" clId="{23F92CBB-FFB3-42AA-92F3-DB50A2C604D9}" dt="2024-10-24T11:51:22.635" v="251" actId="20577"/>
          <ac:spMkLst>
            <pc:docMk/>
            <pc:sldMk cId="544693801" sldId="1510"/>
            <ac:spMk id="7" creationId="{00000000-0000-0000-0000-000000000000}"/>
          </ac:spMkLst>
        </pc:spChg>
      </pc:sldChg>
      <pc:sldChg chg="modSp mod">
        <pc:chgData name="Thabit Rajap" userId="b6e525ca-58b2-4e56-9357-c65849cab561" providerId="ADAL" clId="{23F92CBB-FFB3-42AA-92F3-DB50A2C604D9}" dt="2024-10-24T11:49:30.976" v="156" actId="20577"/>
        <pc:sldMkLst>
          <pc:docMk/>
          <pc:sldMk cId="2820213675" sldId="2147375515"/>
        </pc:sldMkLst>
        <pc:spChg chg="mod">
          <ac:chgData name="Thabit Rajap" userId="b6e525ca-58b2-4e56-9357-c65849cab561" providerId="ADAL" clId="{23F92CBB-FFB3-42AA-92F3-DB50A2C604D9}" dt="2024-10-24T11:49:30.976" v="156" actId="20577"/>
          <ac:spMkLst>
            <pc:docMk/>
            <pc:sldMk cId="2820213675" sldId="2147375515"/>
            <ac:spMk id="2" creationId="{DB4DCEA0-F2EC-46FA-A4AC-270D6D99A679}"/>
          </ac:spMkLst>
        </pc:spChg>
        <pc:graphicFrameChg chg="modGraphic">
          <ac:chgData name="Thabit Rajap" userId="b6e525ca-58b2-4e56-9357-c65849cab561" providerId="ADAL" clId="{23F92CBB-FFB3-42AA-92F3-DB50A2C604D9}" dt="2024-10-24T11:48:17.274" v="124" actId="20577"/>
          <ac:graphicFrameMkLst>
            <pc:docMk/>
            <pc:sldMk cId="2820213675" sldId="2147375515"/>
            <ac:graphicFrameMk id="4" creationId="{B748E9FD-A617-4B1E-14F6-14525DD63E94}"/>
          </ac:graphicFrameMkLst>
        </pc:graphicFrameChg>
      </pc:sldChg>
      <pc:sldChg chg="modSp mod">
        <pc:chgData name="Thabit Rajap" userId="b6e525ca-58b2-4e56-9357-c65849cab561" providerId="ADAL" clId="{23F92CBB-FFB3-42AA-92F3-DB50A2C604D9}" dt="2024-10-24T11:50:11.260" v="160"/>
        <pc:sldMkLst>
          <pc:docMk/>
          <pc:sldMk cId="68876816" sldId="2147375516"/>
        </pc:sldMkLst>
        <pc:graphicFrameChg chg="modGraphic">
          <ac:chgData name="Thabit Rajap" userId="b6e525ca-58b2-4e56-9357-c65849cab561" providerId="ADAL" clId="{23F92CBB-FFB3-42AA-92F3-DB50A2C604D9}" dt="2024-10-24T11:50:11.260" v="160"/>
          <ac:graphicFrameMkLst>
            <pc:docMk/>
            <pc:sldMk cId="68876816" sldId="2147375516"/>
            <ac:graphicFrameMk id="4" creationId="{B748E9FD-A617-4B1E-14F6-14525DD63E94}"/>
          </ac:graphicFrameMkLst>
        </pc:graphicFrameChg>
      </pc:sldChg>
      <pc:sldChg chg="modSp mod">
        <pc:chgData name="Thabit Rajap" userId="b6e525ca-58b2-4e56-9357-c65849cab561" providerId="ADAL" clId="{23F92CBB-FFB3-42AA-92F3-DB50A2C604D9}" dt="2024-10-25T07:56:21.787" v="300" actId="207"/>
        <pc:sldMkLst>
          <pc:docMk/>
          <pc:sldMk cId="2911347734" sldId="2147375517"/>
        </pc:sldMkLst>
        <pc:spChg chg="mod">
          <ac:chgData name="Thabit Rajap" userId="b6e525ca-58b2-4e56-9357-c65849cab561" providerId="ADAL" clId="{23F92CBB-FFB3-42AA-92F3-DB50A2C604D9}" dt="2024-10-24T11:51:05.773" v="232" actId="20577"/>
          <ac:spMkLst>
            <pc:docMk/>
            <pc:sldMk cId="2911347734" sldId="2147375517"/>
            <ac:spMk id="3" creationId="{00000000-0000-0000-0000-000000000000}"/>
          </ac:spMkLst>
        </pc:spChg>
        <pc:graphicFrameChg chg="modGraphic">
          <ac:chgData name="Thabit Rajap" userId="b6e525ca-58b2-4e56-9357-c65849cab561" providerId="ADAL" clId="{23F92CBB-FFB3-42AA-92F3-DB50A2C604D9}" dt="2024-10-25T07:56:21.787" v="300" actId="207"/>
          <ac:graphicFrameMkLst>
            <pc:docMk/>
            <pc:sldMk cId="2911347734" sldId="2147375517"/>
            <ac:graphicFrameMk id="2" creationId="{50A4A256-4AB4-B943-A78B-87326885D3DE}"/>
          </ac:graphicFrameMkLst>
        </pc:graphicFrameChg>
      </pc:sldChg>
    </pc:docChg>
  </pc:docChgLst>
  <pc:docChgLst>
    <pc:chgData name="Kaylin Mouton" userId="S::kaylin.mouton@westerncape.gov.za::e6befe5a-dc15-419a-a534-6d292c8896ad" providerId="AD" clId="Web-{74E33A1E-EE1F-72B5-8B23-510A73974855}"/>
    <pc:docChg chg="modSld">
      <pc:chgData name="Kaylin Mouton" userId="S::kaylin.mouton@westerncape.gov.za::e6befe5a-dc15-419a-a534-6d292c8896ad" providerId="AD" clId="Web-{74E33A1E-EE1F-72B5-8B23-510A73974855}" dt="2024-10-25T14:33:56.049" v="28"/>
      <pc:docMkLst>
        <pc:docMk/>
      </pc:docMkLst>
      <pc:sldChg chg="modSp">
        <pc:chgData name="Kaylin Mouton" userId="S::kaylin.mouton@westerncape.gov.za::e6befe5a-dc15-419a-a534-6d292c8896ad" providerId="AD" clId="Web-{74E33A1E-EE1F-72B5-8B23-510A73974855}" dt="2024-10-25T14:33:56.049" v="28"/>
        <pc:sldMkLst>
          <pc:docMk/>
          <pc:sldMk cId="2911347734" sldId="2147375517"/>
        </pc:sldMkLst>
        <pc:graphicFrameChg chg="mod modGraphic">
          <ac:chgData name="Kaylin Mouton" userId="S::kaylin.mouton@westerncape.gov.za::e6befe5a-dc15-419a-a534-6d292c8896ad" providerId="AD" clId="Web-{74E33A1E-EE1F-72B5-8B23-510A73974855}" dt="2024-10-25T14:33:56.049" v="28"/>
          <ac:graphicFrameMkLst>
            <pc:docMk/>
            <pc:sldMk cId="2911347734" sldId="2147375517"/>
            <ac:graphicFrameMk id="2" creationId="{50A4A256-4AB4-B943-A78B-87326885D3D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5E3CE-E9E3-CB47-80F0-33520EC85D2E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5923F-580B-A047-9C0E-6EE78A3965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6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3429001"/>
            <a:ext cx="10945216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3392" y="4532528"/>
            <a:ext cx="10945216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9552384" y="5398046"/>
            <a:ext cx="2016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97" y="5398046"/>
            <a:ext cx="2112235" cy="365125"/>
          </a:xfrm>
        </p:spPr>
        <p:txBody>
          <a:bodyPr>
            <a:normAutofit/>
          </a:bodyPr>
          <a:lstStyle>
            <a:lvl1pPr algn="r">
              <a:defRPr sz="1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960096" y="5398046"/>
            <a:ext cx="2592288" cy="365125"/>
          </a:xfrm>
        </p:spPr>
        <p:txBody>
          <a:bodyPr>
            <a:normAutofit/>
          </a:bodyPr>
          <a:lstStyle>
            <a:lvl1pPr algn="r"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Initial. Surname  |</a:t>
            </a:r>
            <a:endParaRPr lang="en-GB" dirty="0"/>
          </a:p>
        </p:txBody>
      </p:sp>
      <p:pic>
        <p:nvPicPr>
          <p:cNvPr id="6" name="Picture 5" descr="Shape, rectangle&#10;&#10;Description automatically generated">
            <a:extLst>
              <a:ext uri="{FF2B5EF4-FFF2-40B4-BE49-F238E27FC236}">
                <a16:creationId xmlns:a16="http://schemas.microsoft.com/office/drawing/2014/main" id="{8F4B28A5-175F-4616-AB3B-7AD74BC551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70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5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249427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11462940" cy="4271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468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5414268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442373" y="1412777"/>
            <a:ext cx="5414268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9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0265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814918" y="2276873"/>
            <a:ext cx="11041721" cy="936625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Divider Theme</a:t>
            </a:r>
          </a:p>
        </p:txBody>
      </p:sp>
      <p:pic>
        <p:nvPicPr>
          <p:cNvPr id="8" name="Picture 11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2872" y="6163537"/>
            <a:ext cx="1115548" cy="4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90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31801" y="1412775"/>
            <a:ext cx="3878097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97929" y="1412777"/>
            <a:ext cx="729681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7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8688289" y="1412776"/>
            <a:ext cx="3206023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31801" y="1412777"/>
            <a:ext cx="8006556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5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49" y="1412776"/>
            <a:ext cx="5228899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665841" y="1412776"/>
            <a:ext cx="5228899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1801" y="3532181"/>
            <a:ext cx="11462940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184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49" y="3645024"/>
            <a:ext cx="522889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665841" y="3645024"/>
            <a:ext cx="522889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1801" y="1412776"/>
            <a:ext cx="11462940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480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50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90544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394036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1412776"/>
            <a:ext cx="11462940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36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1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196753"/>
            <a:ext cx="11462940" cy="4896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76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50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90544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394036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3703287"/>
            <a:ext cx="11462940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5169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31801" y="1412776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1801" y="2975180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1801" y="4537584"/>
            <a:ext cx="3878097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97929" y="1412776"/>
            <a:ext cx="7296811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9851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8016644" y="1412776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8016644" y="2976533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016644" y="4540290"/>
            <a:ext cx="3878097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1412778"/>
            <a:ext cx="7405311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0363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913435" y="1790072"/>
            <a:ext cx="6336704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779997" y="2696461"/>
            <a:ext cx="5196324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779997" y="2963910"/>
            <a:ext cx="5196324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46240" y="3494035"/>
            <a:ext cx="192021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3779996" y="3497483"/>
            <a:ext cx="53689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Tel: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840159" y="3494035"/>
            <a:ext cx="192021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373915" y="3497483"/>
            <a:ext cx="53689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Fax: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779997" y="3768568"/>
            <a:ext cx="4978745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3779996" y="4043102"/>
            <a:ext cx="4978745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www.westerncape.gov.za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93700" y="565702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white"/>
                </a:solidFill>
                <a:ea typeface="+mj-ea"/>
                <a:cs typeface="+mj-cs"/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779995" y="4333520"/>
            <a:ext cx="4465773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/>
              <a:t>Fill in your address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29719" y="1859446"/>
            <a:ext cx="2217710" cy="84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id="{4B218B1C-103E-40ED-AFB3-E83144F682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95" y="3331665"/>
            <a:ext cx="5470144" cy="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5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2351584" y="3861049"/>
            <a:ext cx="9601067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>
                <a:solidFill>
                  <a:prstClr val="white"/>
                </a:solidFill>
                <a:cs typeface="Century Gothic"/>
              </a:rPr>
              <a:t>Thank you</a:t>
            </a:r>
          </a:p>
        </p:txBody>
      </p:sp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id="{964789CB-CD92-405B-9055-78FC1169E8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364896"/>
            <a:ext cx="11798299" cy="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911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3429001"/>
            <a:ext cx="10945216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3392" y="4532528"/>
            <a:ext cx="10945216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9552384" y="5398046"/>
            <a:ext cx="2016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97" y="5398046"/>
            <a:ext cx="2112235" cy="365125"/>
          </a:xfrm>
        </p:spPr>
        <p:txBody>
          <a:bodyPr>
            <a:normAutofit/>
          </a:bodyPr>
          <a:lstStyle>
            <a:lvl1pPr algn="r">
              <a:defRPr sz="1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960096" y="5398046"/>
            <a:ext cx="2592288" cy="365125"/>
          </a:xfrm>
        </p:spPr>
        <p:txBody>
          <a:bodyPr>
            <a:normAutofit/>
          </a:bodyPr>
          <a:lstStyle>
            <a:lvl1pPr algn="r"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Initial. Surname  |</a:t>
            </a:r>
            <a:endParaRPr lang="en-GB" dirty="0"/>
          </a:p>
        </p:txBody>
      </p:sp>
      <p:pic>
        <p:nvPicPr>
          <p:cNvPr id="6" name="Picture 5" descr="Shape, rectangle&#10;&#10;Description automatically generated">
            <a:extLst>
              <a:ext uri="{FF2B5EF4-FFF2-40B4-BE49-F238E27FC236}">
                <a16:creationId xmlns:a16="http://schemas.microsoft.com/office/drawing/2014/main" id="{8F4B28A5-175F-4616-AB3B-7AD74BC551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70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27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1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196753"/>
            <a:ext cx="11462940" cy="4896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13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196753"/>
            <a:ext cx="5414268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442373" y="1196753"/>
            <a:ext cx="5414268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297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1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54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412777"/>
            <a:ext cx="11462940" cy="46800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1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196753"/>
            <a:ext cx="5414268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442373" y="1196753"/>
            <a:ext cx="5414268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4711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541426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442373" y="1412777"/>
            <a:ext cx="541426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4267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68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93701" y="1196752"/>
            <a:ext cx="11462940" cy="4487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31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701" y="1196752"/>
            <a:ext cx="5414268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42373" y="1196752"/>
            <a:ext cx="5414268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2509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2150248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11462940" cy="4271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72391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5414268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442373" y="1412777"/>
            <a:ext cx="5414268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3764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9125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814918" y="2276873"/>
            <a:ext cx="11041721" cy="936625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Divider Theme</a:t>
            </a:r>
          </a:p>
        </p:txBody>
      </p:sp>
      <p:pic>
        <p:nvPicPr>
          <p:cNvPr id="8" name="Picture 11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2872" y="6163537"/>
            <a:ext cx="1115548" cy="4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729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31801" y="1412775"/>
            <a:ext cx="3878097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97929" y="1412777"/>
            <a:ext cx="729681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514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1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2451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8688289" y="1412776"/>
            <a:ext cx="3206023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31801" y="1412777"/>
            <a:ext cx="8006556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3868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49" y="1412776"/>
            <a:ext cx="5228899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665841" y="1412776"/>
            <a:ext cx="5228899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1801" y="3532181"/>
            <a:ext cx="11462940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78281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49" y="3645024"/>
            <a:ext cx="522889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665841" y="3645024"/>
            <a:ext cx="522889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1801" y="1412776"/>
            <a:ext cx="11462940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9611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50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90544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394036" y="3645024"/>
            <a:ext cx="3500705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1412776"/>
            <a:ext cx="11462940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1339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87050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90544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394036" y="1412776"/>
            <a:ext cx="3500705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3703287"/>
            <a:ext cx="11462940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6891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31801" y="1412776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31801" y="2975180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31801" y="4537584"/>
            <a:ext cx="3878097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97929" y="1412776"/>
            <a:ext cx="7296811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1832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8016644" y="1412776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8016644" y="2976533"/>
            <a:ext cx="3878097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016644" y="4540290"/>
            <a:ext cx="3878097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/>
              <a:t>Picture placeholder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31801" y="1412778"/>
            <a:ext cx="7405311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21273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913435" y="1790072"/>
            <a:ext cx="6336704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779997" y="2696461"/>
            <a:ext cx="5196324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779997" y="2963910"/>
            <a:ext cx="5196324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46240" y="3494035"/>
            <a:ext cx="192021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3779996" y="3497483"/>
            <a:ext cx="53689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Tel: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840159" y="3494035"/>
            <a:ext cx="192021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373915" y="3497483"/>
            <a:ext cx="53689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Fax: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779997" y="3768568"/>
            <a:ext cx="4978745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3779996" y="4043102"/>
            <a:ext cx="4978745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>
                <a:solidFill>
                  <a:srgbClr val="003399"/>
                </a:solidFill>
              </a:rPr>
              <a:t>www.westerncape.gov.za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93700" y="565702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white"/>
                </a:solidFill>
                <a:ea typeface="+mj-ea"/>
                <a:cs typeface="+mj-cs"/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779995" y="4333520"/>
            <a:ext cx="4465773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/>
              <a:t>Fill in your address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29719" y="1859446"/>
            <a:ext cx="2217710" cy="84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id="{4B218B1C-103E-40ED-AFB3-E83144F682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95" y="3331665"/>
            <a:ext cx="5470144" cy="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2234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1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2351584" y="3861049"/>
            <a:ext cx="9601067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>
                <a:solidFill>
                  <a:prstClr val="white"/>
                </a:solidFill>
                <a:cs typeface="Century Gothic"/>
              </a:rPr>
              <a:t>Thank you</a:t>
            </a:r>
          </a:p>
        </p:txBody>
      </p:sp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id="{964789CB-CD92-405B-9055-78FC1169E8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364896"/>
            <a:ext cx="11798299" cy="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139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61796-4BA1-87CF-7879-141F749BB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B1BD6-942F-A726-A60A-570B36D5D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CF6D9-02F2-236B-E213-CF0AB116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BA8D-4E9C-4FDB-A897-D4A7C5F2F75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3EF1F-9BBC-BD42-5637-165D6595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C05AC-1AB3-8BBB-06AC-AE2CD683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4BD4-29E3-4832-AB01-75C4A18D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0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3701" y="1412777"/>
            <a:ext cx="11462940" cy="46800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6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1" y="1412777"/>
            <a:ext cx="541426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442373" y="1412777"/>
            <a:ext cx="541426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0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701" y="1039979"/>
            <a:ext cx="11462940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9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93701" y="1196752"/>
            <a:ext cx="11462940" cy="4487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180976"/>
            <a:ext cx="11462940" cy="559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5390774" y="6468150"/>
            <a:ext cx="5518097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3701" y="5681849"/>
            <a:ext cx="11462940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701" y="1196752"/>
            <a:ext cx="5414268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42373" y="1196752"/>
            <a:ext cx="5414268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56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3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Relationship Id="rId30" Type="http://schemas.openxmlformats.org/officeDocument/2006/relationships/oleObject" Target="../embeddings/oleObject1.bin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34" Type="http://schemas.openxmlformats.org/officeDocument/2006/relationships/image" Target="../media/image3.png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slideLayout" Target="../slideLayouts/slideLayout49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29" Type="http://schemas.openxmlformats.org/officeDocument/2006/relationships/tags" Target="../tags/tag47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28" Type="http://schemas.openxmlformats.org/officeDocument/2006/relationships/tags" Target="../tags/tag46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31" Type="http://schemas.openxmlformats.org/officeDocument/2006/relationships/oleObject" Target="../embeddings/oleObject2.bin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tags" Target="../tags/tag45.xml"/><Relationship Id="rId30" Type="http://schemas.openxmlformats.org/officeDocument/2006/relationships/tags" Target="../tags/tag48.xml"/><Relationship Id="rId35" Type="http://schemas.openxmlformats.org/officeDocument/2006/relationships/image" Target="../media/image4.png"/><Relationship Id="rId8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6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0" imgW="360" imgH="360" progId="">
                  <p:embed/>
                </p:oleObj>
              </mc:Choice>
              <mc:Fallback>
                <p:oleObj name="think-cell Slide" r:id="rId30" imgW="360" imgH="360" progId="">
                  <p:embed/>
                  <p:pic>
                    <p:nvPicPr>
                      <p:cNvPr id="10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7"/>
            </p:custDataLst>
          </p:nvPr>
        </p:nvSpPr>
        <p:spPr>
          <a:xfrm>
            <a:off x="393701" y="180976"/>
            <a:ext cx="11462940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8"/>
            </p:custDataLst>
          </p:nvPr>
        </p:nvSpPr>
        <p:spPr>
          <a:xfrm>
            <a:off x="393701" y="1196752"/>
            <a:ext cx="11462940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29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pic>
        <p:nvPicPr>
          <p:cNvPr id="11" name="Picture 115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797" y="6295516"/>
            <a:ext cx="1115548" cy="4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F3003D39-787E-4DD7-BD33-D06DC937071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931933"/>
            <a:ext cx="11798299" cy="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4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4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7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1" imgW="360" imgH="360" progId="">
                  <p:embed/>
                </p:oleObj>
              </mc:Choice>
              <mc:Fallback>
                <p:oleObj name="think-cell Slide" r:id="rId31" imgW="360" imgH="360" progId="">
                  <p:embed/>
                  <p:pic>
                    <p:nvPicPr>
                      <p:cNvPr id="10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8"/>
            </p:custDataLst>
          </p:nvPr>
        </p:nvSpPr>
        <p:spPr>
          <a:xfrm>
            <a:off x="393701" y="180976"/>
            <a:ext cx="11462940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9"/>
            </p:custDataLst>
          </p:nvPr>
        </p:nvSpPr>
        <p:spPr>
          <a:xfrm>
            <a:off x="393701" y="1196752"/>
            <a:ext cx="11462940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</a:t>
            </a:r>
          </a:p>
          <a:p>
            <a:pPr lvl="2"/>
            <a:r>
              <a:rPr lang="en-US" dirty="0"/>
              <a:t>Third</a:t>
            </a:r>
          </a:p>
          <a:p>
            <a:pPr lvl="3"/>
            <a:r>
              <a:rPr lang="en-US" dirty="0"/>
              <a:t>Fourth</a:t>
            </a:r>
          </a:p>
          <a:p>
            <a:pPr lvl="4"/>
            <a:r>
              <a:rPr lang="en-US" dirty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0"/>
            </p:custDataLst>
          </p:nvPr>
        </p:nvSpPr>
        <p:spPr>
          <a:xfrm>
            <a:off x="11170773" y="6468150"/>
            <a:ext cx="685867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pic>
        <p:nvPicPr>
          <p:cNvPr id="11" name="Picture 115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797" y="6295516"/>
            <a:ext cx="1115548" cy="4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F3003D39-787E-4DD7-BD33-D06DC937071E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931933"/>
            <a:ext cx="11798299" cy="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3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  <p:sldLayoutId id="2147483708" r:id="rId22"/>
    <p:sldLayoutId id="2147483709" r:id="rId23"/>
    <p:sldLayoutId id="2147483710" r:id="rId24"/>
    <p:sldLayoutId id="2147483735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5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3392" y="3525624"/>
            <a:ext cx="10945216" cy="1873674"/>
          </a:xfrm>
        </p:spPr>
        <p:txBody>
          <a:bodyPr>
            <a:normAutofit/>
          </a:bodyPr>
          <a:lstStyle/>
          <a:p>
            <a:r>
              <a:rPr lang="en-ZA" sz="3200" b="1" dirty="0"/>
              <a:t>BERGRIVIER MUNICIPALITY CERTIFICATE HANDOVER</a:t>
            </a:r>
          </a:p>
          <a:p>
            <a:endParaRPr lang="en-ZA" sz="3200" b="0" dirty="0"/>
          </a:p>
          <a:p>
            <a:endParaRPr lang="en-ZA" sz="32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7740526" y="5788637"/>
            <a:ext cx="382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b="1" dirty="0">
                <a:solidFill>
                  <a:schemeClr val="bg1"/>
                </a:solidFill>
              </a:rPr>
              <a:t>29 October 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602CD-A313-43E5-8AB4-3FEDB048D88F}"/>
              </a:ext>
            </a:extLst>
          </p:cNvPr>
          <p:cNvSpPr txBox="1"/>
          <p:nvPr/>
        </p:nvSpPr>
        <p:spPr>
          <a:xfrm>
            <a:off x="5439905" y="2675324"/>
            <a:ext cx="6128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dirty="0">
                <a:solidFill>
                  <a:schemeClr val="bg1"/>
                </a:solidFill>
              </a:rPr>
              <a:t>Department of Infrastructure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7275ADF-D8EB-6A41-ED4D-E8B289293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400" y="483897"/>
            <a:ext cx="2664296" cy="1125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6612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Purpose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ZA" sz="2000" b="0" dirty="0"/>
              <a:t>Phase IV Overall Performance (West Coast Municipalities)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ZA" sz="2000" b="0" dirty="0"/>
              <a:t>Phase IV Bergrivier Municipality Performance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b="0" dirty="0"/>
              <a:t>Phase IV Grant allocations – All West Coast municipalities</a:t>
            </a:r>
            <a:endParaRPr lang="en-ZA" sz="2000" b="0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ZA" sz="2000" b="0" dirty="0"/>
              <a:t>EPWP Phase V Objective and Targets </a:t>
            </a:r>
          </a:p>
          <a:p>
            <a:pPr>
              <a:lnSpc>
                <a:spcPct val="150000"/>
              </a:lnSpc>
            </a:pPr>
            <a:endParaRPr lang="en-ZA" sz="2000" b="0" dirty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54469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CEA0-F2EC-46FA-A4AC-270D6D99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IV Overall Performance (West Coast Municipalities)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48E9FD-A617-4B1E-14F6-14525DD63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45561"/>
              </p:ext>
            </p:extLst>
          </p:nvPr>
        </p:nvGraphicFramePr>
        <p:xfrm>
          <a:off x="393701" y="1182414"/>
          <a:ext cx="11236326" cy="5128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4">
                  <a:extLst>
                    <a:ext uri="{9D8B030D-6E8A-4147-A177-3AD203B41FA5}">
                      <a16:colId xmlns:a16="http://schemas.microsoft.com/office/drawing/2014/main" val="2605897104"/>
                    </a:ext>
                  </a:extLst>
                </a:gridCol>
                <a:gridCol w="1663536">
                  <a:extLst>
                    <a:ext uri="{9D8B030D-6E8A-4147-A177-3AD203B41FA5}">
                      <a16:colId xmlns:a16="http://schemas.microsoft.com/office/drawing/2014/main" val="3099271186"/>
                    </a:ext>
                  </a:extLst>
                </a:gridCol>
                <a:gridCol w="1376314">
                  <a:extLst>
                    <a:ext uri="{9D8B030D-6E8A-4147-A177-3AD203B41FA5}">
                      <a16:colId xmlns:a16="http://schemas.microsoft.com/office/drawing/2014/main" val="3936858818"/>
                    </a:ext>
                  </a:extLst>
                </a:gridCol>
                <a:gridCol w="1687398">
                  <a:extLst>
                    <a:ext uri="{9D8B030D-6E8A-4147-A177-3AD203B41FA5}">
                      <a16:colId xmlns:a16="http://schemas.microsoft.com/office/drawing/2014/main" val="774764119"/>
                    </a:ext>
                  </a:extLst>
                </a:gridCol>
                <a:gridCol w="1517715">
                  <a:extLst>
                    <a:ext uri="{9D8B030D-6E8A-4147-A177-3AD203B41FA5}">
                      <a16:colId xmlns:a16="http://schemas.microsoft.com/office/drawing/2014/main" val="3464486926"/>
                    </a:ext>
                  </a:extLst>
                </a:gridCol>
                <a:gridCol w="1545996">
                  <a:extLst>
                    <a:ext uri="{9D8B030D-6E8A-4147-A177-3AD203B41FA5}">
                      <a16:colId xmlns:a16="http://schemas.microsoft.com/office/drawing/2014/main" val="2849545584"/>
                    </a:ext>
                  </a:extLst>
                </a:gridCol>
                <a:gridCol w="1524493">
                  <a:extLst>
                    <a:ext uri="{9D8B030D-6E8A-4147-A177-3AD203B41FA5}">
                      <a16:colId xmlns:a16="http://schemas.microsoft.com/office/drawing/2014/main" val="1381369831"/>
                    </a:ext>
                  </a:extLst>
                </a:gridCol>
              </a:tblGrid>
              <a:tr h="653213">
                <a:tc>
                  <a:txBody>
                    <a:bodyPr/>
                    <a:lstStyle/>
                    <a:p>
                      <a:r>
                        <a:rPr lang="en-US" dirty="0"/>
                        <a:t>Municipality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 Target</a:t>
                      </a:r>
                    </a:p>
                    <a:p>
                      <a:r>
                        <a:rPr lang="en-US" dirty="0"/>
                        <a:t>(2019-2024)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 Achieved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FTE Target</a:t>
                      </a:r>
                    </a:p>
                    <a:p>
                      <a:r>
                        <a:rPr lang="en-US" dirty="0"/>
                        <a:t>(2019-2024)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FTE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Achieved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82403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West Coast District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121%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135%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95914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Matzikama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1 965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2 650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135%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613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125%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544660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Cederberg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1 951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1 991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102%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668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501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1507738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Bergrivier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1 412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2 877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204%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222%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452948"/>
                  </a:ext>
                </a:extLst>
              </a:tr>
              <a:tr h="653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Saldanha</a:t>
                      </a:r>
                      <a:r>
                        <a:rPr lang="en-Z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Bay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1593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2682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446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926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208%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0894906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Swartland</a:t>
                      </a:r>
                      <a:endParaRPr lang="en-ZA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1 334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2 979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223%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645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111%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8087458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8865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13919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157%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2725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3643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134%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202410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E40303-813E-20A8-E404-140D4BCA1D67}"/>
              </a:ext>
            </a:extLst>
          </p:cNvPr>
          <p:cNvSpPr txBox="1"/>
          <p:nvPr/>
        </p:nvSpPr>
        <p:spPr>
          <a:xfrm>
            <a:off x="8739738" y="6307692"/>
            <a:ext cx="515914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Source: 2019-2024 Q4 </a:t>
            </a:r>
            <a:r>
              <a:rPr kumimoji="0" lang="fr-FR" sz="11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Annexures</a:t>
            </a: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- NDPWI</a:t>
            </a:r>
          </a:p>
        </p:txBody>
      </p:sp>
    </p:spTree>
    <p:extLst>
      <p:ext uri="{BB962C8B-B14F-4D97-AF65-F5344CB8AC3E}">
        <p14:creationId xmlns:p14="http://schemas.microsoft.com/office/powerpoint/2010/main" val="6887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CEA0-F2EC-46FA-A4AC-270D6D99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Bergrivier Municipality Phase IV performance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48E9FD-A617-4B1E-14F6-14525DD63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85794"/>
              </p:ext>
            </p:extLst>
          </p:nvPr>
        </p:nvGraphicFramePr>
        <p:xfrm>
          <a:off x="393701" y="1253065"/>
          <a:ext cx="11541626" cy="497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804">
                  <a:extLst>
                    <a:ext uri="{9D8B030D-6E8A-4147-A177-3AD203B41FA5}">
                      <a16:colId xmlns:a16="http://schemas.microsoft.com/office/drawing/2014/main" val="2605897104"/>
                    </a:ext>
                  </a:extLst>
                </a:gridCol>
                <a:gridCol w="1648804">
                  <a:extLst>
                    <a:ext uri="{9D8B030D-6E8A-4147-A177-3AD203B41FA5}">
                      <a16:colId xmlns:a16="http://schemas.microsoft.com/office/drawing/2014/main" val="3099271186"/>
                    </a:ext>
                  </a:extLst>
                </a:gridCol>
                <a:gridCol w="1689589">
                  <a:extLst>
                    <a:ext uri="{9D8B030D-6E8A-4147-A177-3AD203B41FA5}">
                      <a16:colId xmlns:a16="http://schemas.microsoft.com/office/drawing/2014/main" val="3936858818"/>
                    </a:ext>
                  </a:extLst>
                </a:gridCol>
                <a:gridCol w="1608017">
                  <a:extLst>
                    <a:ext uri="{9D8B030D-6E8A-4147-A177-3AD203B41FA5}">
                      <a16:colId xmlns:a16="http://schemas.microsoft.com/office/drawing/2014/main" val="774764119"/>
                    </a:ext>
                  </a:extLst>
                </a:gridCol>
                <a:gridCol w="1648804">
                  <a:extLst>
                    <a:ext uri="{9D8B030D-6E8A-4147-A177-3AD203B41FA5}">
                      <a16:colId xmlns:a16="http://schemas.microsoft.com/office/drawing/2014/main" val="3464486926"/>
                    </a:ext>
                  </a:extLst>
                </a:gridCol>
                <a:gridCol w="1648804">
                  <a:extLst>
                    <a:ext uri="{9D8B030D-6E8A-4147-A177-3AD203B41FA5}">
                      <a16:colId xmlns:a16="http://schemas.microsoft.com/office/drawing/2014/main" val="2849545584"/>
                    </a:ext>
                  </a:extLst>
                </a:gridCol>
                <a:gridCol w="1648804">
                  <a:extLst>
                    <a:ext uri="{9D8B030D-6E8A-4147-A177-3AD203B41FA5}">
                      <a16:colId xmlns:a16="http://schemas.microsoft.com/office/drawing/2014/main" val="1381369831"/>
                    </a:ext>
                  </a:extLst>
                </a:gridCol>
              </a:tblGrid>
              <a:tr h="710640">
                <a:tc>
                  <a:txBody>
                    <a:bodyPr/>
                    <a:lstStyle/>
                    <a:p>
                      <a:r>
                        <a:rPr lang="en-US" dirty="0"/>
                        <a:t>Financial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 Target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 Achieved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FTE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FTE Achieved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Achieved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82403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2019/2020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298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797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165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1995914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2020/2021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303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1507738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2021/2022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676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5452948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2022/2023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248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592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0894906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2023/2024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418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8087458"/>
                  </a:ext>
                </a:extLst>
              </a:tr>
              <a:tr h="7106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j-lt"/>
                        </a:rPr>
                        <a:t>1411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2983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j-lt"/>
                        </a:rPr>
                        <a:t>282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+mj-lt"/>
                        </a:rPr>
                        <a:t>680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202410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E40303-813E-20A8-E404-140D4BCA1D67}"/>
              </a:ext>
            </a:extLst>
          </p:cNvPr>
          <p:cNvSpPr txBox="1"/>
          <p:nvPr/>
        </p:nvSpPr>
        <p:spPr>
          <a:xfrm>
            <a:off x="8739738" y="6307692"/>
            <a:ext cx="515914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Source: 2019-2024 Q4 </a:t>
            </a:r>
            <a:r>
              <a:rPr kumimoji="0" lang="fr-FR" sz="11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Annexures</a:t>
            </a: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- NDPWI</a:t>
            </a:r>
          </a:p>
        </p:txBody>
      </p:sp>
    </p:spTree>
    <p:extLst>
      <p:ext uri="{BB962C8B-B14F-4D97-AF65-F5344CB8AC3E}">
        <p14:creationId xmlns:p14="http://schemas.microsoft.com/office/powerpoint/2010/main" val="28202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0B98A3-73E5-4C7F-BBD7-0A30D74A1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43297"/>
              </p:ext>
            </p:extLst>
          </p:nvPr>
        </p:nvGraphicFramePr>
        <p:xfrm>
          <a:off x="219920" y="1076608"/>
          <a:ext cx="11764935" cy="450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6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065">
                  <a:extLst>
                    <a:ext uri="{9D8B030D-6E8A-4147-A177-3AD203B41FA5}">
                      <a16:colId xmlns:a16="http://schemas.microsoft.com/office/drawing/2014/main" val="3033247062"/>
                    </a:ext>
                  </a:extLst>
                </a:gridCol>
                <a:gridCol w="1558122">
                  <a:extLst>
                    <a:ext uri="{9D8B030D-6E8A-4147-A177-3AD203B41FA5}">
                      <a16:colId xmlns:a16="http://schemas.microsoft.com/office/drawing/2014/main" val="154146937"/>
                    </a:ext>
                  </a:extLst>
                </a:gridCol>
                <a:gridCol w="1351180">
                  <a:extLst>
                    <a:ext uri="{9D8B030D-6E8A-4147-A177-3AD203B41FA5}">
                      <a16:colId xmlns:a16="http://schemas.microsoft.com/office/drawing/2014/main" val="3382521472"/>
                    </a:ext>
                  </a:extLst>
                </a:gridCol>
                <a:gridCol w="1641618">
                  <a:extLst>
                    <a:ext uri="{9D8B030D-6E8A-4147-A177-3AD203B41FA5}">
                      <a16:colId xmlns:a16="http://schemas.microsoft.com/office/drawing/2014/main" val="2545957310"/>
                    </a:ext>
                  </a:extLst>
                </a:gridCol>
                <a:gridCol w="1641618">
                  <a:extLst>
                    <a:ext uri="{9D8B030D-6E8A-4147-A177-3AD203B41FA5}">
                      <a16:colId xmlns:a16="http://schemas.microsoft.com/office/drawing/2014/main" val="3026176276"/>
                    </a:ext>
                  </a:extLst>
                </a:gridCol>
              </a:tblGrid>
              <a:tr h="671849"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Municipality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2019-20 Allocation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2020-21 Allocation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2021-22 Allocation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2022-23 Allocation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2023-24 Allocation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/>
                        <a:t>TOTAL </a:t>
                      </a:r>
                      <a:endParaRPr lang="en-ZA" sz="16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West Coast District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dirty="0"/>
                        <a:t>R1 422 000</a:t>
                      </a:r>
                      <a:endParaRPr lang="en-ZA" sz="1800" dirty="0"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R2 135 000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R2 075 000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R1 662 000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R2 873 000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(R2 712 000)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R10 006 000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94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Matzikama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dirty="0"/>
                        <a:t>R1 954 000</a:t>
                      </a:r>
                      <a:endParaRPr lang="en-ZA" sz="1800" dirty="0"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R2 125 000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R1 755 000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R1 359 000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R1 658 000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R7 193 000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Cederberg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r>
                        <a:rPr lang="en-ZA" sz="1800" dirty="0"/>
                        <a:t>R1 578 000</a:t>
                      </a:r>
                      <a:endParaRPr lang="en-ZA" sz="1800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R1 940 000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R1 836 000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R1 569 000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R3 028 000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(R2 859 000)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R9 782 000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Bergrivier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dirty="0"/>
                        <a:t>R2 502 000</a:t>
                      </a:r>
                      <a:endParaRPr lang="en-ZA" sz="1800" dirty="0"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R2 870 000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R2 646 000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R2 907 000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R2 125 000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R13 050 000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Saldanha</a:t>
                      </a:r>
                      <a:r>
                        <a:rPr lang="en-ZA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 Bay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r>
                        <a:rPr lang="en-ZA" sz="1800" dirty="0"/>
                        <a:t>R1 768 000</a:t>
                      </a:r>
                      <a:endParaRPr lang="en-ZA" sz="1800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R1 867 000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>
                          <a:solidFill>
                            <a:schemeClr val="tx1"/>
                          </a:solidFill>
                        </a:rPr>
                        <a:t>R1 832 000</a:t>
                      </a:r>
                      <a:endParaRPr lang="en-ZA" sz="1800" b="0" dirty="0">
                        <a:solidFill>
                          <a:schemeClr val="tx1"/>
                        </a:solidFill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R1 873 000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R1 830 000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R9 170 000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Swartland</a:t>
                      </a:r>
                      <a:endParaRPr lang="en-ZA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335" marR="8335" marT="8335" marB="0"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/>
                        <a:t>R1 027 000</a:t>
                      </a:r>
                      <a:endParaRPr lang="en-ZA" sz="1800" b="0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/>
                        <a:t>R1 184 000</a:t>
                      </a:r>
                      <a:endParaRPr lang="en-ZA" sz="1800" b="0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0" dirty="0"/>
                        <a:t>R1 401 000</a:t>
                      </a:r>
                      <a:endParaRPr lang="en-ZA" sz="1800" b="0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R1 194 000</a:t>
                      </a:r>
                      <a:endParaRPr lang="en-US" sz="1800" b="0" dirty="0"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R1 242 000</a:t>
                      </a:r>
                      <a:endParaRPr lang="en-US" sz="1800" b="0" dirty="0"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R6 048 000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399">
                <a:tc>
                  <a:txBody>
                    <a:bodyPr/>
                    <a:lstStyle/>
                    <a:p>
                      <a:endParaRPr lang="en-ZA" sz="1600" b="1" dirty="0"/>
                    </a:p>
                    <a:p>
                      <a:r>
                        <a:rPr lang="en-ZA" sz="1600" b="1" dirty="0"/>
                        <a:t>TOTAL</a:t>
                      </a:r>
                      <a:endParaRPr lang="en-ZA" sz="16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1" dirty="0"/>
                        <a:t>R10 251 000</a:t>
                      </a:r>
                      <a:endParaRPr lang="en-ZA" sz="1800" b="1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1" dirty="0"/>
                        <a:t>R12 117 000</a:t>
                      </a:r>
                      <a:endParaRPr lang="en-ZA" sz="1800" b="1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800" b="1" dirty="0"/>
                        <a:t>R11 545 000</a:t>
                      </a:r>
                      <a:endParaRPr lang="en-ZA" sz="1800" b="1" dirty="0">
                        <a:latin typeface="Grotesque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R10 564 000</a:t>
                      </a:r>
                      <a:endParaRPr lang="en-US" sz="1800" b="1" dirty="0"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R12 756 000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(R12 426 000)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Grotesque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R55 249 000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954174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2A55EB0-0A35-1770-7158-3B07658BF4B5}"/>
              </a:ext>
            </a:extLst>
          </p:cNvPr>
          <p:cNvSpPr txBox="1"/>
          <p:nvPr/>
        </p:nvSpPr>
        <p:spPr>
          <a:xfrm>
            <a:off x="352426" y="437322"/>
            <a:ext cx="417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Phase IV Grant Allocations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AA889D3-2876-2080-4F56-937CAABF8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30528"/>
              </p:ext>
            </p:extLst>
          </p:nvPr>
        </p:nvGraphicFramePr>
        <p:xfrm>
          <a:off x="1810028" y="5917336"/>
          <a:ext cx="9886949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86949">
                  <a:extLst>
                    <a:ext uri="{9D8B030D-6E8A-4147-A177-3AD203B41FA5}">
                      <a16:colId xmlns:a16="http://schemas.microsoft.com/office/drawing/2014/main" val="3880146169"/>
                    </a:ext>
                  </a:extLst>
                </a:gridCol>
              </a:tblGrid>
              <a:tr h="573867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*** Amounts in RED were the allocated to the Municipalities after the budget cuts in 2023/24 financial year.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6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8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5D0CE-9813-032F-D0C4-BD5BBEFDA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EPWP Phase V Objective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4AB99-ECD1-7F04-09A0-1CAAA22C0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38A862-A6D4-B417-D875-A541A4D6EFDA}"/>
              </a:ext>
            </a:extLst>
          </p:cNvPr>
          <p:cNvSpPr txBox="1"/>
          <p:nvPr/>
        </p:nvSpPr>
        <p:spPr>
          <a:xfrm>
            <a:off x="452043" y="2143125"/>
            <a:ext cx="11404598" cy="1943481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EPWP Objective:</a:t>
            </a:r>
          </a:p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“To provide the unemployed poor with meaningful work opportunities through the </a:t>
            </a:r>
          </a:p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 of community assets and services, and actively build economic inclusion </a:t>
            </a:r>
          </a:p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mechanisms that empower sustainable livelihoods and contribute to the country’s </a:t>
            </a:r>
          </a:p>
          <a:p>
            <a:pPr marL="0" marR="0" lvl="0" indent="0" algn="ctr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development agenda.” </a:t>
            </a:r>
          </a:p>
        </p:txBody>
      </p:sp>
    </p:spTree>
    <p:extLst>
      <p:ext uri="{BB962C8B-B14F-4D97-AF65-F5344CB8AC3E}">
        <p14:creationId xmlns:p14="http://schemas.microsoft.com/office/powerpoint/2010/main" val="133754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6357B-06BA-DFC0-7835-527BAC36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EPWP Phase V: </a:t>
            </a:r>
            <a:r>
              <a:rPr lang="en-US" sz="1200" dirty="0"/>
              <a:t>EPWP Phase V was approved on the 21st February 2024 and implemented from 01 April 2024 to 31 March 2029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55396-010A-A66B-BC7F-220380FA5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>
              <a:solidFill>
                <a:srgbClr val="998F86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CE8454-7330-1000-A06F-36D985CE1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1" y="1115557"/>
            <a:ext cx="8750563" cy="49772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7B2D81E-B87C-E0F5-4449-7D85D827BC0B}"/>
              </a:ext>
            </a:extLst>
          </p:cNvPr>
          <p:cNvSpPr/>
          <p:nvPr/>
        </p:nvSpPr>
        <p:spPr>
          <a:xfrm>
            <a:off x="8715375" y="1115554"/>
            <a:ext cx="3141266" cy="497726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/>
              <a:t>Phase 5 Target: </a:t>
            </a:r>
          </a:p>
          <a:p>
            <a:r>
              <a:rPr lang="en-US" sz="1400" b="1" dirty="0"/>
              <a:t>5million work opportunities.</a:t>
            </a:r>
          </a:p>
          <a:p>
            <a:endParaRPr lang="en-US" sz="1400" b="1" dirty="0"/>
          </a:p>
          <a:p>
            <a:r>
              <a:rPr lang="en-US" sz="1400" b="1" dirty="0"/>
              <a:t>Western Cape Phase 5 Target:</a:t>
            </a:r>
          </a:p>
          <a:p>
            <a:r>
              <a:rPr lang="en-US" sz="1400" b="1" dirty="0"/>
              <a:t> 313 250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45E7FF-DBDD-F19C-9BCF-BFE350E27DC4}"/>
              </a:ext>
            </a:extLst>
          </p:cNvPr>
          <p:cNvSpPr/>
          <p:nvPr/>
        </p:nvSpPr>
        <p:spPr>
          <a:xfrm>
            <a:off x="8715375" y="3286125"/>
            <a:ext cx="3141266" cy="280670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Over and above the 5 million work opportunities target, the target for designated groups in Phase V is as follows:</a:t>
            </a:r>
          </a:p>
          <a:p>
            <a:endParaRPr lang="en-US" sz="1200" b="1" dirty="0"/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ZA" sz="1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Women: </a:t>
            </a:r>
            <a:r>
              <a:rPr lang="en-ZA" sz="120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  <a:endParaRPr lang="en-US" sz="1400" i="0" u="none" strike="noStrike" dirty="0">
              <a:effectLst/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Youth between 16 and 35: </a:t>
            </a: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55%</a:t>
            </a:r>
            <a:endParaRPr lang="en-US" sz="140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Persons with disabilities: </a:t>
            </a: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en-US" sz="1400" i="0" u="none" strike="noStrike" dirty="0">
              <a:effectLst/>
              <a:latin typeface="Arial" panose="020B0604020202020204" pitchFamily="34" charset="0"/>
            </a:endParaRP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en-US" sz="1400" b="1" i="0" u="none" strike="noStrike" dirty="0">
              <a:effectLst/>
              <a:latin typeface="Arial" panose="020B0604020202020204" pitchFamily="34" charset="0"/>
            </a:endParaRP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624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530" y="205918"/>
            <a:ext cx="11462940" cy="559256"/>
          </a:xfrm>
        </p:spPr>
        <p:txBody>
          <a:bodyPr/>
          <a:lstStyle/>
          <a:p>
            <a:r>
              <a:rPr lang="en-ZA" dirty="0"/>
              <a:t>Phase V Targets: Bergrivier Municipality (2024 -2029)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FBC66F6-5AE9-230A-EB8C-8751B2404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7193" y="6128831"/>
            <a:ext cx="2017951" cy="71939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0A4A256-4AB4-B943-A78B-87326885D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72922"/>
              </p:ext>
            </p:extLst>
          </p:nvPr>
        </p:nvGraphicFramePr>
        <p:xfrm>
          <a:off x="685799" y="1485901"/>
          <a:ext cx="10658476" cy="483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718">
                  <a:extLst>
                    <a:ext uri="{9D8B030D-6E8A-4147-A177-3AD203B41FA5}">
                      <a16:colId xmlns:a16="http://schemas.microsoft.com/office/drawing/2014/main" val="1698341214"/>
                    </a:ext>
                  </a:extLst>
                </a:gridCol>
                <a:gridCol w="1940705">
                  <a:extLst>
                    <a:ext uri="{9D8B030D-6E8A-4147-A177-3AD203B41FA5}">
                      <a16:colId xmlns:a16="http://schemas.microsoft.com/office/drawing/2014/main" val="227148158"/>
                    </a:ext>
                  </a:extLst>
                </a:gridCol>
                <a:gridCol w="2233351">
                  <a:extLst>
                    <a:ext uri="{9D8B030D-6E8A-4147-A177-3AD203B41FA5}">
                      <a16:colId xmlns:a16="http://schemas.microsoft.com/office/drawing/2014/main" val="1786366566"/>
                    </a:ext>
                  </a:extLst>
                </a:gridCol>
                <a:gridCol w="2233351">
                  <a:extLst>
                    <a:ext uri="{9D8B030D-6E8A-4147-A177-3AD203B41FA5}">
                      <a16:colId xmlns:a16="http://schemas.microsoft.com/office/drawing/2014/main" val="3259552680"/>
                    </a:ext>
                  </a:extLst>
                </a:gridCol>
                <a:gridCol w="2233351">
                  <a:extLst>
                    <a:ext uri="{9D8B030D-6E8A-4147-A177-3AD203B41FA5}">
                      <a16:colId xmlns:a16="http://schemas.microsoft.com/office/drawing/2014/main" val="2009849504"/>
                    </a:ext>
                  </a:extLst>
                </a:gridCol>
              </a:tblGrid>
              <a:tr h="490537">
                <a:tc rowSpan="2">
                  <a:txBody>
                    <a:bodyPr/>
                    <a:lstStyle/>
                    <a:p>
                      <a:r>
                        <a:rPr lang="en-US" dirty="0"/>
                        <a:t>Financial Year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WO Target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FTE Target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Current Performance </a:t>
                      </a:r>
                      <a:r>
                        <a:rPr lang="en-US" sz="1800" b="1" i="0" u="none" strike="noStrike" noProof="0">
                          <a:solidFill>
                            <a:srgbClr val="FFFFFF"/>
                          </a:solidFill>
                          <a:latin typeface="Century Gothic"/>
                        </a:rPr>
                        <a:t>(23/10/2024)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044244"/>
                  </a:ext>
                </a:extLst>
              </a:tr>
              <a:tr h="490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WO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912107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2024/2025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223</a:t>
                      </a: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(106%)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42</a:t>
                      </a:r>
                      <a:r>
                        <a:rPr lang="en-US" b="1" dirty="0">
                          <a:solidFill>
                            <a:schemeClr val="bg2">
                              <a:lumMod val="76000"/>
                            </a:schemeClr>
                          </a:solidFill>
                        </a:rPr>
                        <a:t>(55%)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67368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2025/2026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r>
                        <a:rPr lang="en-US" b="1" dirty="0">
                          <a:highlight>
                            <a:srgbClr val="CBDFEF"/>
                          </a:highlight>
                        </a:rPr>
                        <a:t>Grant allocation 2024/2025:</a:t>
                      </a:r>
                    </a:p>
                    <a:p>
                      <a:endParaRPr lang="en-US" b="1" dirty="0">
                        <a:highlight>
                          <a:srgbClr val="CBDFEF"/>
                        </a:highlight>
                      </a:endParaRPr>
                    </a:p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highlight>
                            <a:srgbClr val="CBDFEF"/>
                          </a:highlight>
                        </a:rPr>
                        <a:t>R1 436 000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706376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2026/2027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76925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2027/2028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43529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2028/2029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89285"/>
                  </a:ext>
                </a:extLst>
              </a:tr>
              <a:tr h="641772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398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59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34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F25CCF-8A20-9B8D-BAF1-BD6037F2B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1498" y="5828003"/>
            <a:ext cx="2017951" cy="7193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DAE6EB-7E1A-5EF4-48E7-F774248A7B2B}"/>
              </a:ext>
            </a:extLst>
          </p:cNvPr>
          <p:cNvSpPr txBox="1"/>
          <p:nvPr/>
        </p:nvSpPr>
        <p:spPr>
          <a:xfrm>
            <a:off x="1907704" y="4968620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400" kern="0" dirty="0">
                <a:solidFill>
                  <a:prstClr val="white"/>
                </a:solidFill>
              </a:rPr>
              <a:t>MT Rajap</a:t>
            </a:r>
            <a:endParaRPr kumimoji="0" lang="en-ZA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400" kern="0" dirty="0">
                <a:solidFill>
                  <a:prstClr val="white"/>
                </a:solidFill>
              </a:rPr>
              <a:t>Assistant</a:t>
            </a:r>
            <a:r>
              <a:rPr kumimoji="0" lang="en-ZA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Director:  EPWP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Tel: 021 483 0953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Thabit.Rajap@westerncape.gov.za</a:t>
            </a:r>
          </a:p>
        </p:txBody>
      </p:sp>
    </p:spTree>
    <p:extLst>
      <p:ext uri="{BB962C8B-B14F-4D97-AF65-F5344CB8AC3E}">
        <p14:creationId xmlns:p14="http://schemas.microsoft.com/office/powerpoint/2010/main" val="276739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heme/theme1.xml><?xml version="1.0" encoding="utf-8"?>
<a:theme xmlns:a="http://schemas.openxmlformats.org/drawingml/2006/main" name="WCG-PPT Master-121022-amc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CG PPT 16 x 9" id="{35DC14AC-9A86-45C2-834E-5C2022D6F8D9}" vid="{2648B886-5A09-48F7-AE6F-C726F8E7F653}"/>
    </a:ext>
  </a:extLst>
</a:theme>
</file>

<file path=ppt/theme/theme2.xml><?xml version="1.0" encoding="utf-8"?>
<a:theme xmlns:a="http://schemas.openxmlformats.org/drawingml/2006/main" name="1_WCG-PPT Master-121022-amc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CG PPT 16 x 9" id="{35DC14AC-9A86-45C2-834E-5C2022D6F8D9}" vid="{2648B886-5A09-48F7-AE6F-C726F8E7F6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5f08e3-41b8-458b-b044-6990b1053d5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9A725411CC3A4FA088370ACAD793C2" ma:contentTypeVersion="18" ma:contentTypeDescription="Create a new document." ma:contentTypeScope="" ma:versionID="5d7f5f1de5a01a9e8ff2090150374f5d">
  <xsd:schema xmlns:xsd="http://www.w3.org/2001/XMLSchema" xmlns:xs="http://www.w3.org/2001/XMLSchema" xmlns:p="http://schemas.microsoft.com/office/2006/metadata/properties" xmlns:ns3="d3e1ef92-bd45-4b4f-a452-6411cdeefa7a" xmlns:ns4="a45f08e3-41b8-458b-b044-6990b1053d56" targetNamespace="http://schemas.microsoft.com/office/2006/metadata/properties" ma:root="true" ma:fieldsID="49c8ef14557160ea9ea70792c7097ebb" ns3:_="" ns4:_="">
    <xsd:import namespace="d3e1ef92-bd45-4b4f-a452-6411cdeefa7a"/>
    <xsd:import namespace="a45f08e3-41b8-458b-b044-6990b1053d5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1ef92-bd45-4b4f-a452-6411cdeefa7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5f08e3-41b8-458b-b044-6990b1053d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AD573-AF1B-446A-A120-5DD5EAD3367C}">
  <ds:schemaRefs>
    <ds:schemaRef ds:uri="http://purl.org/dc/dcmitype/"/>
    <ds:schemaRef ds:uri="a45f08e3-41b8-458b-b044-6990b1053d56"/>
    <ds:schemaRef ds:uri="d3e1ef92-bd45-4b4f-a452-6411cdeefa7a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A121BE5-123D-44F4-BFBE-5B11A4473B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74AEF0-84E1-4602-8C4D-680D417982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e1ef92-bd45-4b4f-a452-6411cdeefa7a"/>
    <ds:schemaRef ds:uri="a45f08e3-41b8-458b-b044-6990b1053d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WCG PPT 16 x 9</Template>
  <TotalTime>2117</TotalTime>
  <Words>618</Words>
  <Application>Microsoft Office PowerPoint</Application>
  <PresentationFormat>Widescreen</PresentationFormat>
  <Paragraphs>272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WCG-PPT Master-121022-amc</vt:lpstr>
      <vt:lpstr>1_WCG-PPT Master-121022-amc</vt:lpstr>
      <vt:lpstr>PowerPoint Presentation</vt:lpstr>
      <vt:lpstr>Purpose</vt:lpstr>
      <vt:lpstr>Phase IV Overall Performance (West Coast Municipalities)</vt:lpstr>
      <vt:lpstr>Bergrivier Municipality Phase IV performance</vt:lpstr>
      <vt:lpstr>PowerPoint Presentation</vt:lpstr>
      <vt:lpstr>EPWP Phase V Objective</vt:lpstr>
      <vt:lpstr>EPWP Phase V: EPWP Phase V was approved on the 21st February 2024 and implemented from 01 April 2024 to 31 March 2029</vt:lpstr>
      <vt:lpstr>Phase V Targets: Bergrivier Municipality (2024 -2029)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Paulett Apollis</dc:creator>
  <cp:lastModifiedBy>Thabit Rajap</cp:lastModifiedBy>
  <cp:revision>51</cp:revision>
  <cp:lastPrinted>2024-08-23T06:23:56Z</cp:lastPrinted>
  <dcterms:created xsi:type="dcterms:W3CDTF">2022-06-10T06:37:51Z</dcterms:created>
  <dcterms:modified xsi:type="dcterms:W3CDTF">2024-10-25T14:33:56Z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0x010100A39A725411CC3A4FA088370ACAD793C2</vt:lpwstr>
  </property>
</Properties>
</file>